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7" r:id="rId5"/>
    <p:sldMasterId id="2147483728" r:id="rId6"/>
    <p:sldMasterId id="2147483729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</p:sldIdLst>
  <p:sldSz cy="13716000" cx="24377650"/>
  <p:notesSz cx="6858000" cy="9144000"/>
  <p:embeddedFontLst>
    <p:embeddedFont>
      <p:font typeface="Roboto Thin"/>
      <p:regular r:id="rId57"/>
      <p:bold r:id="rId58"/>
      <p:italic r:id="rId59"/>
      <p:boldItalic r:id="rId60"/>
    </p:embeddedFont>
    <p:embeddedFont>
      <p:font typeface="Roboto Medium"/>
      <p:regular r:id="rId61"/>
      <p:bold r:id="rId62"/>
      <p:italic r:id="rId63"/>
      <p:boldItalic r:id="rId64"/>
    </p:embeddedFont>
    <p:embeddedFont>
      <p:font typeface="Roboto"/>
      <p:regular r:id="rId65"/>
      <p:bold r:id="rId66"/>
      <p:italic r:id="rId67"/>
      <p:boldItalic r:id="rId68"/>
    </p:embeddedFont>
    <p:embeddedFont>
      <p:font typeface="Amatic SC"/>
      <p:regular r:id="rId69"/>
      <p:bold r:id="rId70"/>
    </p:embeddedFont>
    <p:embeddedFont>
      <p:font typeface="Inconsolata"/>
      <p:regular r:id="rId71"/>
      <p:bold r:id="rId72"/>
    </p:embeddedFont>
    <p:embeddedFont>
      <p:font typeface="Poppins"/>
      <p:regular r:id="rId73"/>
      <p:bold r:id="rId74"/>
      <p:italic r:id="rId75"/>
      <p:boldItalic r:id="rId76"/>
    </p:embeddedFont>
    <p:embeddedFont>
      <p:font typeface="Lato Light"/>
      <p:regular r:id="rId77"/>
      <p:bold r:id="rId78"/>
      <p:italic r:id="rId79"/>
      <p:boldItalic r:id="rId80"/>
    </p:embeddedFont>
    <p:embeddedFont>
      <p:font typeface="Poppins Medium"/>
      <p:regular r:id="rId81"/>
      <p:bold r:id="rId82"/>
      <p:italic r:id="rId83"/>
      <p:boldItalic r:id="rId84"/>
    </p:embeddedFont>
    <p:embeddedFont>
      <p:font typeface="Roboto Light"/>
      <p:regular r:id="rId85"/>
      <p:bold r:id="rId86"/>
      <p:italic r:id="rId87"/>
      <p:boldItalic r:id="rId88"/>
    </p:embeddedFont>
    <p:embeddedFont>
      <p:font typeface="Helvetica Neue"/>
      <p:regular r:id="rId89"/>
      <p:bold r:id="rId90"/>
      <p:italic r:id="rId91"/>
      <p:boldItalic r:id="rId9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943E830-22C7-41ED-A691-A5D92DFAA19C}">
  <a:tblStyle styleId="{6943E830-22C7-41ED-A691-A5D92DFAA19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8"/>
        <p:guide pos="8160" orient="horz"/>
        <p:guide pos="480" orient="horz"/>
        <p:guide pos="14398"/>
        <p:guide pos="30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84" Type="http://schemas.openxmlformats.org/officeDocument/2006/relationships/font" Target="fonts/PoppinsMedium-boldItalic.fntdata"/><Relationship Id="rId83" Type="http://schemas.openxmlformats.org/officeDocument/2006/relationships/font" Target="fonts/PoppinsMedium-italic.fntdata"/><Relationship Id="rId42" Type="http://schemas.openxmlformats.org/officeDocument/2006/relationships/slide" Target="slides/slide34.xml"/><Relationship Id="rId86" Type="http://schemas.openxmlformats.org/officeDocument/2006/relationships/font" Target="fonts/RobotoLight-bold.fntdata"/><Relationship Id="rId41" Type="http://schemas.openxmlformats.org/officeDocument/2006/relationships/slide" Target="slides/slide33.xml"/><Relationship Id="rId85" Type="http://schemas.openxmlformats.org/officeDocument/2006/relationships/font" Target="fonts/RobotoLight-regular.fntdata"/><Relationship Id="rId44" Type="http://schemas.openxmlformats.org/officeDocument/2006/relationships/slide" Target="slides/slide36.xml"/><Relationship Id="rId88" Type="http://schemas.openxmlformats.org/officeDocument/2006/relationships/font" Target="fonts/RobotoLight-boldItalic.fntdata"/><Relationship Id="rId43" Type="http://schemas.openxmlformats.org/officeDocument/2006/relationships/slide" Target="slides/slide35.xml"/><Relationship Id="rId87" Type="http://schemas.openxmlformats.org/officeDocument/2006/relationships/font" Target="fonts/RobotoLight-italic.fntdata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89" Type="http://schemas.openxmlformats.org/officeDocument/2006/relationships/font" Target="fonts/HelveticaNeue-regular.fntdata"/><Relationship Id="rId80" Type="http://schemas.openxmlformats.org/officeDocument/2006/relationships/font" Target="fonts/LatoLight-boldItalic.fntdata"/><Relationship Id="rId82" Type="http://schemas.openxmlformats.org/officeDocument/2006/relationships/font" Target="fonts/PoppinsMedium-bold.fntdata"/><Relationship Id="rId81" Type="http://schemas.openxmlformats.org/officeDocument/2006/relationships/font" Target="fonts/Poppins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font" Target="fonts/Poppins-regular.fntdata"/><Relationship Id="rId72" Type="http://schemas.openxmlformats.org/officeDocument/2006/relationships/font" Target="fonts/Inconsolata-bold.fntdata"/><Relationship Id="rId31" Type="http://schemas.openxmlformats.org/officeDocument/2006/relationships/slide" Target="slides/slide23.xml"/><Relationship Id="rId75" Type="http://schemas.openxmlformats.org/officeDocument/2006/relationships/font" Target="fonts/Poppins-italic.fntdata"/><Relationship Id="rId30" Type="http://schemas.openxmlformats.org/officeDocument/2006/relationships/slide" Target="slides/slide22.xml"/><Relationship Id="rId74" Type="http://schemas.openxmlformats.org/officeDocument/2006/relationships/font" Target="fonts/Poppins-bold.fntdata"/><Relationship Id="rId33" Type="http://schemas.openxmlformats.org/officeDocument/2006/relationships/slide" Target="slides/slide25.xml"/><Relationship Id="rId77" Type="http://schemas.openxmlformats.org/officeDocument/2006/relationships/font" Target="fonts/LatoLight-regular.fntdata"/><Relationship Id="rId32" Type="http://schemas.openxmlformats.org/officeDocument/2006/relationships/slide" Target="slides/slide24.xml"/><Relationship Id="rId76" Type="http://schemas.openxmlformats.org/officeDocument/2006/relationships/font" Target="fonts/Poppins-boldItalic.fntdata"/><Relationship Id="rId35" Type="http://schemas.openxmlformats.org/officeDocument/2006/relationships/slide" Target="slides/slide27.xml"/><Relationship Id="rId79" Type="http://schemas.openxmlformats.org/officeDocument/2006/relationships/font" Target="fonts/LatoLight-italic.fntdata"/><Relationship Id="rId34" Type="http://schemas.openxmlformats.org/officeDocument/2006/relationships/slide" Target="slides/slide26.xml"/><Relationship Id="rId78" Type="http://schemas.openxmlformats.org/officeDocument/2006/relationships/font" Target="fonts/LatoLight-bold.fntdata"/><Relationship Id="rId71" Type="http://schemas.openxmlformats.org/officeDocument/2006/relationships/font" Target="fonts/Inconsolata-regular.fntdata"/><Relationship Id="rId70" Type="http://schemas.openxmlformats.org/officeDocument/2006/relationships/font" Target="fonts/AmaticSC-bold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RobotoMedium-bold.fntdata"/><Relationship Id="rId61" Type="http://schemas.openxmlformats.org/officeDocument/2006/relationships/font" Target="fonts/RobotoMedium-regular.fntdata"/><Relationship Id="rId20" Type="http://schemas.openxmlformats.org/officeDocument/2006/relationships/slide" Target="slides/slide12.xml"/><Relationship Id="rId64" Type="http://schemas.openxmlformats.org/officeDocument/2006/relationships/font" Target="fonts/RobotoMedium-boldItalic.fntdata"/><Relationship Id="rId63" Type="http://schemas.openxmlformats.org/officeDocument/2006/relationships/font" Target="fonts/RobotoMedium-italic.fntdata"/><Relationship Id="rId22" Type="http://schemas.openxmlformats.org/officeDocument/2006/relationships/slide" Target="slides/slide14.xml"/><Relationship Id="rId66" Type="http://schemas.openxmlformats.org/officeDocument/2006/relationships/font" Target="fonts/Roboto-bold.fntdata"/><Relationship Id="rId21" Type="http://schemas.openxmlformats.org/officeDocument/2006/relationships/slide" Target="slides/slide13.xml"/><Relationship Id="rId65" Type="http://schemas.openxmlformats.org/officeDocument/2006/relationships/font" Target="fonts/Roboto-regular.fntdata"/><Relationship Id="rId24" Type="http://schemas.openxmlformats.org/officeDocument/2006/relationships/slide" Target="slides/slide16.xml"/><Relationship Id="rId68" Type="http://schemas.openxmlformats.org/officeDocument/2006/relationships/font" Target="fonts/Roboto-boldItalic.fntdata"/><Relationship Id="rId23" Type="http://schemas.openxmlformats.org/officeDocument/2006/relationships/slide" Target="slides/slide15.xml"/><Relationship Id="rId67" Type="http://schemas.openxmlformats.org/officeDocument/2006/relationships/font" Target="fonts/Roboto-italic.fntdata"/><Relationship Id="rId60" Type="http://schemas.openxmlformats.org/officeDocument/2006/relationships/font" Target="fonts/RobotoThin-boldItalic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AmaticSC-regular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font" Target="fonts/RobotoThin-regular.fntdata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91" Type="http://schemas.openxmlformats.org/officeDocument/2006/relationships/font" Target="fonts/HelveticaNeue-italic.fntdata"/><Relationship Id="rId90" Type="http://schemas.openxmlformats.org/officeDocument/2006/relationships/font" Target="fonts/HelveticaNeue-bold.fntdata"/><Relationship Id="rId92" Type="http://schemas.openxmlformats.org/officeDocument/2006/relationships/font" Target="fonts/HelveticaNeue-boldItalic.fntdata"/><Relationship Id="rId15" Type="http://schemas.openxmlformats.org/officeDocument/2006/relationships/slide" Target="slides/slide7.xml"/><Relationship Id="rId59" Type="http://schemas.openxmlformats.org/officeDocument/2006/relationships/font" Target="fonts/RobotoThin-italic.fntdata"/><Relationship Id="rId14" Type="http://schemas.openxmlformats.org/officeDocument/2006/relationships/slide" Target="slides/slide6.xml"/><Relationship Id="rId58" Type="http://schemas.openxmlformats.org/officeDocument/2006/relationships/font" Target="fonts/RobotoThin-bold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630a814dc5_0_5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630a814dc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edacafa26d_0_1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edacafa26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8bd883d690_0_1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8bd883d69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11dc1495bdb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11dc1495b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g11dc1495bdb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2a0696b3c6e_0_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" name="Google Shape;1420;g2a0696b3c6e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g2a0696b3c6e_0_8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2a0696b3c6e_0_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0" name="Google Shape;1430;g2a0696b3c6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g2a0696b3c6e_0_6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2a0696b3c6e_0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2a0696b3c6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1" name="Google Shape;1441;g2a0696b3c6e_0_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ec0fbd2860_0_5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ec0fbd286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ede77d5ba8_0_1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" name="Google Shape;1460;gede77d5ba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fccc78a4db_0_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0" name="Google Shape;1470;gfccc78a4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2a0696b3c6e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0" name="Google Shape;1480;g2a0696b3c6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g2a0696b3c6e_0_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e09e24a58b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e09e24a58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ge09e24a58b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2a0696b3c6e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2a0696b3c6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g2a0696b3c6e_0_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2a0696b3c6e_0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Google Shape;1498;g2a0696b3c6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g2a0696b3c6e_0_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ec0fbd2860_0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ec0fbd286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gec0fbd2860_0_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edacafa26d_0_19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Google Shape;1517;gedacafa26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edacafa26d_0_2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edacafa26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edacafa26d_0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edacafa26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gedacafa26d_0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2a0ee6d9bb0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2a0ee6d9bb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g2a0ee6d9bb0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ede77d5ba8_0_17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ede77d5ba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2a075b5670a_0_2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2a075b5670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gfccc78a4db_0_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1" name="Google Shape;1581;gfccc78a4d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8bd883d690_5_4119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3" name="Google Shape;1333;g8bd883d690_5_4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2a075b5670a_0_1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0" name="Google Shape;1590;g2a075b5670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11dc1495bdb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7" name="Google Shape;1597;g11dc1495bd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g11dc1495bdb_0_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8bd883d690_5_513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Google Shape;1614;g8bd883d690_5_5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2a0696b3c6e_0_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2" name="Google Shape;1622;g2a0696b3c6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g2a0696b3c6e_0_9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g2a0696b3c6e_0_1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1" name="Google Shape;1631;g2a0696b3c6e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g2a0696b3c6e_0_1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g2a0696b3c6e_0_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0" name="Google Shape;1640;g2a0696b3c6e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g2a0696b3c6e_0_1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2a0696b3c6e_0_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Google Shape;1649;g2a0696b3c6e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g2a0696b3c6e_0_10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g2a0696b3c6e_0_1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8" name="Google Shape;1658;g2a0696b3c6e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g2a0696b3c6e_0_1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ec0fbd2860_0_7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ec0fbd286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gedacafa26d_0_8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5" name="Google Shape;1675;gedacafa26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Summarize your findings from your dashboards when analyzing the attack logs.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We found that there were two users involved in suspicious activity based on the spikes in two signature IDs: (1) A user account was locked out, and (2) An attempt was made to reset an account’s password.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Displaying the logs in charts aids in our ability to easily spot abnormal activity - Correlation.</a:t>
            </a:r>
            <a:endParaRPr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8bd883d690_0_2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8bd883d69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ede77d5ba8_0_5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6" name="Google Shape;1686;gede77d5ba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second photo, the lowest </a:t>
            </a:r>
            <a:r>
              <a:rPr lang="en-US"/>
              <a:t>amount of login attempts was 8 followed by 46 the next hour.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2a090dfb01c_0_2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2a090dfb01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second photo, the lowest amount of login attempts was 8 followed by 46 the next hour.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gedacafa26d_0_6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3" name="Google Shape;1703;gedacafa26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gede77d5ba8_0_6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0" name="Google Shape;1710;gede77d5ba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gede77d5ba8_0_5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9" name="Google Shape;1719;gede77d5ba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gedacafa26d_0_9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6" name="Google Shape;1726;gedacafa26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2a075b5670a_0_4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" name="Google Shape;1734;g2a075b5670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8bd883d690_5_514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8bd883d690_5_5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edacafa26d_0_101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edacafa26d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13077ada377_1_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13077ada37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13077ada377_1_7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13077ada377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13077ada377_1_1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13077ada377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13077ada377_1_19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" name="Google Shape;1372;g13077ada377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ec0fbd2860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ec0fbd286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gec0fbd2860_0_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7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10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7.png"/><Relationship Id="rId4" Type="http://schemas.openxmlformats.org/officeDocument/2006/relationships/image" Target="../media/image7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32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36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8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0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7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6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7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9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3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2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2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2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1" name="Google Shape;91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" name="Google Shape;95;p13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" name="Google Shape;99;p14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" name="Google Shape;101;p14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4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Call Attention Slide">
  <p:cSld name="CUSTOM_2_3_1_1_3_1_1_2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Instructor Demonstration">
  <p:cSld name="CUSTOM_2_3_1_1_1_1_1_2_1_2_1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15" name="Google Shape;115;p1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2437975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1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43797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Activity">
  <p:cSld name="CUSTOM_2_3_1_1_1_1_1_2_1_2_1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6" name="Google Shape;126;p17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" name="Google Shape;131;p17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Activity with Instructions ">
  <p:cSld name="CUSTOM_2_5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" name="Google Shape;137;p1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8" name="Google Shape;138;p18"/>
          <p:cNvSpPr txBox="1"/>
          <p:nvPr>
            <p:ph idx="2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39" name="Google Shape;139;p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18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" name="Google Shape;141;p18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Challenge">
  <p:cSld name="CUSTOM_2_3_1_1_1_1_1_2_1_2_1_1_4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9"/>
          <p:cNvSpPr txBox="1"/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" name="Google Shape;148;p19"/>
          <p:cNvSpPr txBox="1"/>
          <p:nvPr>
            <p:ph idx="2"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9" name="Google Shape;149;p1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Challenge with Instructions">
  <p:cSld name="CUSTOM_2_5_1_4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4" name="Google Shape;154;p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2"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8" name="Google Shape;158;p20"/>
          <p:cNvSpPr txBox="1"/>
          <p:nvPr>
            <p:ph idx="3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9" name="Google Shape;159;p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0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Homework">
  <p:cSld name="CUSTOM_2_3_1_1_1_1_1_2_1_2_1_1_3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1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" name="Google Shape;170;p21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2" name="Google Shape;172;p21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99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Homework with Instructions">
  <p:cSld name="CUSTOM_2_5_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5" name="Google Shape;175;p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7" name="Google Shape;177;p22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" name="Google Shape;179;p22"/>
          <p:cNvSpPr txBox="1"/>
          <p:nvPr>
            <p:ph idx="2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0" name="Google Shape;180;p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2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" name="Google Shape;182;p22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42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4 (Green)">
  <p:cSld name="CUSTOM_2_7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" name="Google Shape;186;p2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7" name="Google Shape;187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91" name="Google Shape;191;p2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92" name="Google Shape;192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95" name="Google Shape;195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98" name="Google Shape;198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01" name="Google Shape;201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23"/>
          <p:cNvSpPr txBox="1"/>
          <p:nvPr>
            <p:ph idx="3" type="subTitle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" name="Google Shape;204;p2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3"/>
          <p:cNvSpPr txBox="1"/>
          <p:nvPr>
            <p:ph idx="4" type="subTitle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8" name="Google Shape;208;p23"/>
          <p:cNvSpPr txBox="1"/>
          <p:nvPr>
            <p:ph idx="5" type="subTitle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" name="Google Shape;209;p23"/>
          <p:cNvSpPr txBox="1"/>
          <p:nvPr>
            <p:ph idx="6" type="subTitle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5 (Green)">
  <p:cSld name="CUSTOM_2_7_1_4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3" name="Google Shape;213;p2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4" name="Google Shape;214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18" name="Google Shape;218;p2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19" name="Google Shape;219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22" name="Google Shape;222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25" name="Google Shape;225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28" name="Google Shape;22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24"/>
          <p:cNvSpPr txBox="1"/>
          <p:nvPr>
            <p:ph idx="3" type="subTitle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1" name="Google Shape;231;p2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5" name="Google Shape;235;p24"/>
          <p:cNvSpPr txBox="1"/>
          <p:nvPr>
            <p:ph idx="5" type="subTitle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6" name="Google Shape;236;p24"/>
          <p:cNvSpPr txBox="1"/>
          <p:nvPr>
            <p:ph idx="6" type="subTitle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37" name="Google Shape;237;p2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38" name="Google Shape;23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45" name="Google Shape;245;p2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46" name="Google Shape;246;p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8" name="Google Shape;248;p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2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50" name="Google Shape;250;p2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51" name="Google Shape;2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" name="Google Shape;253;p25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4" name="Google Shape;254;p2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56" name="Google Shape;2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" name="Google Shape;258;p2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60" name="Google Shape;2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64" name="Google Shape;2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68" name="Google Shape;2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2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72" name="Google Shape;272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25"/>
          <p:cNvSpPr txBox="1"/>
          <p:nvPr>
            <p:ph idx="4" type="subTitle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5" name="Google Shape;275;p25"/>
          <p:cNvSpPr txBox="1"/>
          <p:nvPr>
            <p:ph idx="5" type="subTitle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6" name="Google Shape;276;p25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7" name="Google Shape;277;p25"/>
          <p:cNvSpPr txBox="1"/>
          <p:nvPr>
            <p:ph idx="7" type="subTitle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8" name="Google Shape;278;p25"/>
          <p:cNvSpPr txBox="1"/>
          <p:nvPr>
            <p:ph idx="8" type="subTitle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6 (Blue)">
  <p:cSld name="CUSTOM_2_7_1_3_1_1_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82" name="Google Shape;282;p2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83" name="Google Shape;283;p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5" name="Google Shape;285;p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2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87" name="Google Shape;287;p2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88" name="Google Shape;2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26"/>
          <p:cNvSpPr txBox="1"/>
          <p:nvPr>
            <p:ph idx="3" type="subTitle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91" name="Google Shape;291;p2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93" name="Google Shape;2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97" name="Google Shape;29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" name="Google Shape;299;p2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01" name="Google Shape;3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05" name="Google Shape;305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09" name="Google Shape;3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26"/>
          <p:cNvSpPr txBox="1"/>
          <p:nvPr>
            <p:ph idx="4" type="subTitle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2" name="Google Shape;312;p26"/>
          <p:cNvSpPr txBox="1"/>
          <p:nvPr>
            <p:ph idx="5" type="subTitle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3" name="Google Shape;313;p26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4" name="Google Shape;314;p26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5" name="Google Shape;315;p26"/>
          <p:cNvSpPr txBox="1"/>
          <p:nvPr>
            <p:ph idx="8" type="subTitle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7 (Gray)">
  <p:cSld name="CUSTOM_2_7_1_3_1_1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9" name="Google Shape;319;p2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20" name="Google Shape;320;p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2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324" name="Google Shape;324;p2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25" name="Google Shape;3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7"/>
          <p:cNvSpPr txBox="1"/>
          <p:nvPr>
            <p:ph idx="3" type="subTitle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28" name="Google Shape;328;p2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2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30" name="Google Shape;3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27"/>
          <p:cNvSpPr txBox="1"/>
          <p:nvPr>
            <p:ph idx="4" type="subTitle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3" name="Google Shape;333;p2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35" name="Google Shape;3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27"/>
          <p:cNvSpPr txBox="1"/>
          <p:nvPr>
            <p:ph idx="5" type="subTitle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8" name="Google Shape;338;p2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40" name="Google Shape;3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27"/>
          <p:cNvSpPr txBox="1"/>
          <p:nvPr>
            <p:ph idx="6" type="subTitle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3" name="Google Shape;343;p2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45" name="Google Shape;3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27"/>
          <p:cNvSpPr txBox="1"/>
          <p:nvPr>
            <p:ph idx="7" type="subTitle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8" name="Google Shape;348;p2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50" name="Google Shape;3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27"/>
          <p:cNvSpPr txBox="1"/>
          <p:nvPr>
            <p:ph idx="8" type="subTitle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3" name="Google Shape;353;p2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55" name="Google Shape;3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" name="Google Shape;357;p27"/>
          <p:cNvSpPr txBox="1"/>
          <p:nvPr>
            <p:ph idx="9" type="subTitle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8 (Gray)">
  <p:cSld name="CUSTOM_2_7_1_3_1_1_1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0" name="Google Shape;360;p2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61" name="Google Shape;361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3" name="Google Shape;363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2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5" name="Google Shape;365;p28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67" name="Google Shape;36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8"/>
          <p:cNvSpPr txBox="1"/>
          <p:nvPr>
            <p:ph idx="3" type="subTitle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0" name="Google Shape;370;p28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72" name="Google Shape;37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8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5" name="Google Shape;375;p28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p2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77" name="Google Shape;37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28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0" name="Google Shape;380;p28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82" name="Google Shape;38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28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5" name="Google Shape;385;p28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87" name="Google Shape;38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28"/>
          <p:cNvSpPr txBox="1"/>
          <p:nvPr>
            <p:ph idx="7" type="subTitle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0" name="Google Shape;390;p28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392" name="Google Shape;39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28"/>
          <p:cNvSpPr txBox="1"/>
          <p:nvPr>
            <p:ph idx="8" type="subTitle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5" name="Google Shape;395;p28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397" name="Google Shape;39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28"/>
          <p:cNvSpPr txBox="1"/>
          <p:nvPr>
            <p:ph idx="9" type="subTitle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0" name="Google Shape;400;p28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02" name="Google Shape;40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" name="Google Shape;404;p28"/>
          <p:cNvSpPr txBox="1"/>
          <p:nvPr>
            <p:ph idx="13" type="subTitle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8 (Green)">
  <p:cSld name="CUSTOM_2_7_1_3_1_1_1_1_1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7" name="Google Shape;407;p2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08" name="Google Shape;408;p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0" name="Google Shape;410;p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2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2" name="Google Shape;412;p29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14" name="Google Shape;41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9"/>
          <p:cNvSpPr txBox="1"/>
          <p:nvPr>
            <p:ph idx="3" type="subTitle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7" name="Google Shape;417;p29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19" name="Google Shape;41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9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2" name="Google Shape;422;p29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2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24" name="Google Shape;42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29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7" name="Google Shape;427;p29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2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29" name="Google Shape;42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29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2" name="Google Shape;432;p29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2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34" name="Google Shape;43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29"/>
          <p:cNvSpPr txBox="1"/>
          <p:nvPr>
            <p:ph idx="7" type="subTitle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7" name="Google Shape;437;p29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2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39" name="Google Shape;43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29"/>
          <p:cNvSpPr txBox="1"/>
          <p:nvPr>
            <p:ph idx="8" type="subTitle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2" name="Google Shape;442;p29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44" name="Google Shape;44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29"/>
          <p:cNvSpPr txBox="1"/>
          <p:nvPr>
            <p:ph idx="9" type="subTitle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7" name="Google Shape;447;p29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49" name="Google Shape;44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9"/>
          <p:cNvSpPr txBox="1"/>
          <p:nvPr>
            <p:ph idx="13" type="subTitle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4" name="Google Shape;454;p3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55" name="Google Shape;455;p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6" name="Google Shape;456;p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7" name="Google Shape;457;p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3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9" name="Google Shape;459;p3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0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1" name="Google Shape;461;p3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62" name="Google Shape;46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4" name="Google Shape;464;p30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65" name="Google Shape;465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7" name="Google Shape;467;p30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0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9" name="Google Shape;469;p3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70" name="Google Shape;470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2" name="Google Shape;472;p30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0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Numbered 1–2 (Blue)">
  <p:cSld name="CUSTOM_2_7_1_5_2_1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1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78" name="Google Shape;478;p3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79" name="Google Shape;479;p3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1" name="Google Shape;481;p3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3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3" name="Google Shape;483;p31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fmla="val 16667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31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1"/>
          <p:cNvSpPr txBox="1"/>
          <p:nvPr>
            <p:ph idx="3" type="subTitle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6" name="Google Shape;486;p31"/>
          <p:cNvSpPr txBox="1"/>
          <p:nvPr>
            <p:ph idx="4" type="subTitle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7" name="Google Shape;487;p31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8" name="Google Shape;488;p31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489" name="Google Shape;48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1" name="Google Shape;491;p31"/>
          <p:cNvSpPr txBox="1"/>
          <p:nvPr>
            <p:ph idx="5" type="subTitle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2" name="Google Shape;492;p31"/>
          <p:cNvSpPr txBox="1"/>
          <p:nvPr>
            <p:ph idx="6" type="subTitle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3" name="Google Shape;493;p31"/>
          <p:cNvSpPr txBox="1"/>
          <p:nvPr>
            <p:ph idx="7" type="subTitle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4" name="Google Shape;494;p31"/>
          <p:cNvSpPr txBox="1"/>
          <p:nvPr>
            <p:ph idx="8" type="subTitle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" name="Google Shape;20;p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22" name="Google Shape;22;p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" name="Google Shape;25;p5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6" name="Google Shape;26;p5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Numbered 1–5 (Grey)">
  <p:cSld name="CUSTOM_2_7_1_5_1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7" name="Google Shape;497;p3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98" name="Google Shape;498;p3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9" name="Google Shape;499;p3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0" name="Google Shape;500;p3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1" name="Google Shape;501;p3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02" name="Google Shape;502;p32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2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2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2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2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2"/>
          <p:cNvSpPr txBox="1"/>
          <p:nvPr>
            <p:ph idx="3" type="subTitle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8" name="Google Shape;518;p32"/>
          <p:cNvSpPr txBox="1"/>
          <p:nvPr>
            <p:ph idx="4" type="subTitle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9" name="Google Shape;519;p32"/>
          <p:cNvSpPr txBox="1"/>
          <p:nvPr>
            <p:ph idx="5" type="subTitle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0" name="Google Shape;520;p32"/>
          <p:cNvSpPr txBox="1"/>
          <p:nvPr>
            <p:ph idx="6" type="subTitle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1" name="Google Shape;521;p32"/>
          <p:cNvSpPr txBox="1"/>
          <p:nvPr>
            <p:ph idx="7" type="subTitle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eens)">
  <p:cSld name="CUSTOM_2_7_1_6_1_2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5" name="Google Shape;525;p3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26" name="Google Shape;526;p3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8" name="Google Shape;528;p3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0" name="Google Shape;530;p33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1" name="Google Shape;531;p3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3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5" name="Google Shape;535;p33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6" name="Google Shape;536;p33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37" name="Google Shape;537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4" name="Google Shape;544;p3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45" name="Google Shape;545;p3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7" name="Google Shape;547;p3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9" name="Google Shape;549;p34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0" name="Google Shape;550;p3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4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4" name="Google Shape;554;p34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5" name="Google Shape;555;p34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56" name="Google Shape;556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4 (Gray)">
  <p:cSld name="CUSTOM_2_7_1_6_1_2_1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3" name="Google Shape;563;p3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64" name="Google Shape;564;p3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6" name="Google Shape;566;p3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8" name="Google Shape;568;p35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9" name="Google Shape;569;p3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5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3" name="Google Shape;573;p35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4" name="Google Shape;574;p35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75" name="Google Shape;575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4 (Blue)">
  <p:cSld name="CUSTOM_2_7_1_6_1_2_1_1_1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2" name="Google Shape;582;p3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83" name="Google Shape;583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4" name="Google Shape;584;p3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5" name="Google Shape;585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3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7" name="Google Shape;587;p36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8" name="Google Shape;588;p3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6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2" name="Google Shape;592;p36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3" name="Google Shape;593;p36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een)">
  <p:cSld name="CUSTOM_2_7_1_4_1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1" name="Google Shape;601;p3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02" name="Google Shape;602;p3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3" name="Google Shape;603;p3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4" name="Google Shape;604;p3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5" name="Google Shape;605;p3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6" name="Google Shape;606;p37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7" name="Google Shape;607;p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7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1" name="Google Shape;611;p37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2" name="Google Shape;612;p37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3" name="Google Shape;613;p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7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Green/Yellow)">
  <p:cSld name="CUSTOM_2_7_1_4_1_2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3" name="Google Shape;623;p3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24" name="Google Shape;624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5" name="Google Shape;625;p3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6" name="Google Shape;626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7" name="Google Shape;627;p3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8" name="Google Shape;628;p38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9" name="Google Shape;629;p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8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3" name="Google Shape;633;p38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4" name="Google Shape;634;p38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5" name="Google Shape;635;p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8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37" name="Google Shape;63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5 (Gray)">
  <p:cSld name="CUSTOM_2_7_1_4_1_1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5" name="Google Shape;645;p3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46" name="Google Shape;646;p3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7" name="Google Shape;647;p3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8" name="Google Shape;648;p3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9" name="Google Shape;649;p3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0" name="Google Shape;650;p39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1" name="Google Shape;651;p3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9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5" name="Google Shape;655;p39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6" name="Google Shape;656;p39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7" name="Google Shape;657;p3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9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59" name="Google Shape;659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5 (Blue)">
  <p:cSld name="CUSTOM_2_7_1_4_1_1_1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67" name="Google Shape;667;p4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68" name="Google Shape;668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9" name="Google Shape;669;p4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0" name="Google Shape;67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1" name="Google Shape;671;p4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2" name="Google Shape;672;p40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3" name="Google Shape;673;p4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4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0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7" name="Google Shape;677;p40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8" name="Google Shape;678;p40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9" name="Google Shape;679;p4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0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81" name="Google Shape;681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een)">
  <p:cSld name="CUSTOM_2_7_1_3_1_1_3_1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89" name="Google Shape;689;p4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90" name="Google Shape;690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1" name="Google Shape;691;p4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3" name="Google Shape;693;p4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4" name="Google Shape;694;p41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5" name="Google Shape;695;p4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4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1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1" name="Google Shape;701;p41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2" name="Google Shape;702;p41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3" name="Google Shape;703;p41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4" name="Google Shape;704;p41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05" name="Google Shape;7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" name="Google Shape;30;p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" name="Google Shape;33;p6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" name="Google Shape;34;p6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" name="Google Shape;35;p6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Yellow/Green)">
  <p:cSld name="CUSTOM_2_7_1_3_1_1_3_2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4" name="Google Shape;714;p4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15" name="Google Shape;715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4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7" name="Google Shape;717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8" name="Google Shape;718;p4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9" name="Google Shape;719;p42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0" name="Google Shape;720;p4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42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6" name="Google Shape;726;p42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7" name="Google Shape;727;p42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8" name="Google Shape;728;p42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9" name="Google Shape;729;p42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6 (Gray)">
  <p:cSld name="CUSTOM_2_7_1_3_1_1_3_3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39" name="Google Shape;739;p4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40" name="Google Shape;740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1" name="Google Shape;741;p4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3" name="Google Shape;743;p4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4" name="Google Shape;744;p43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5" name="Google Shape;745;p4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4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4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3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1" name="Google Shape;751;p43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2" name="Google Shape;752;p43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3" name="Google Shape;753;p43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4" name="Google Shape;754;p43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55" name="Google Shape;755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6 (Blue)">
  <p:cSld name="CUSTOM_2_7_1_3_1_1_3_2_1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4" name="Google Shape;764;p4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65" name="Google Shape;765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6" name="Google Shape;766;p4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7" name="Google Shape;767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8" name="Google Shape;768;p4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9" name="Google Shape;769;p44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0" name="Google Shape;770;p4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4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6" name="Google Shape;776;p44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7" name="Google Shape;777;p44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8" name="Google Shape;778;p44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9" name="Google Shape;779;p44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een)">
  <p:cSld name="CUSTOM_2_7_1_3_1_1_1_2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89" name="Google Shape;789;p4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90" name="Google Shape;790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1" name="Google Shape;791;p4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2" name="Google Shape;792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3" name="Google Shape;793;p4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4" name="Google Shape;794;p45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5" name="Google Shape;795;p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5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7" name="Google Shape;797;p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45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9" name="Google Shape;799;p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5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1" name="Google Shape;801;p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45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3" name="Google Shape;803;p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5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5" name="Google Shape;805;p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5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3">
            <a:alphaModFix/>
          </a:blip>
          <a:srcRect b="1390" l="0" r="0" t="138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Yellow/Green)">
  <p:cSld name="CUSTOM_2_7_1_3_1_1_1_2_1"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7" name="Google Shape;817;p4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18" name="Google Shape;818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9" name="Google Shape;819;p4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0" name="Google Shape;820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4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2" name="Google Shape;822;p46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3" name="Google Shape;823;p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6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5" name="Google Shape;825;p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46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7" name="Google Shape;827;p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46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9" name="Google Shape;829;p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6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1" name="Google Shape;831;p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6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3" name="Google Shape;833;p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6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7 (Gray)">
  <p:cSld name="CUSTOM_2_7_1_3_1_1_1_2_1_1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45" name="Google Shape;845;p4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46" name="Google Shape;846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7" name="Google Shape;847;p4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8" name="Google Shape;848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9" name="Google Shape;849;p4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0" name="Google Shape;850;p47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1" name="Google Shape;851;p4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7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3" name="Google Shape;853;p4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47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5" name="Google Shape;855;p4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47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7" name="Google Shape;857;p4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7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9" name="Google Shape;859;p4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7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1" name="Google Shape;861;p4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47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2">
            <a:alphaModFix/>
          </a:blip>
          <a:srcRect b="2892" l="0" r="0" t="2883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7"/>
          <p:cNvPicPr preferRelativeResize="0"/>
          <p:nvPr/>
        </p:nvPicPr>
        <p:blipFill rotWithShape="1">
          <a:blip r:embed="rId2">
            <a:alphaModFix/>
          </a:blip>
          <a:srcRect b="2892" l="0" r="0" t="2883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7 (Blue)">
  <p:cSld name="CUSTOM_2_7_1_3_1_1_1_2_1_1_1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3" name="Google Shape;873;p4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74" name="Google Shape;874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5" name="Google Shape;875;p4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6" name="Google Shape;876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7" name="Google Shape;877;p4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8" name="Google Shape;878;p48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9" name="Google Shape;879;p4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8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1" name="Google Shape;881;p4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8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3" name="Google Shape;883;p4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48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5" name="Google Shape;885;p4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48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7" name="Google Shape;887;p4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48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9" name="Google Shape;889;p4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8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91" name="Google Shape;891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8"/>
          <p:cNvPicPr preferRelativeResize="0"/>
          <p:nvPr/>
        </p:nvPicPr>
        <p:blipFill rotWithShape="1">
          <a:blip r:embed="rId2">
            <a:alphaModFix/>
          </a:blip>
          <a:srcRect b="1616" l="0" r="0" t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8"/>
          <p:cNvPicPr preferRelativeResize="0"/>
          <p:nvPr/>
        </p:nvPicPr>
        <p:blipFill rotWithShape="1">
          <a:blip r:embed="rId2">
            <a:alphaModFix/>
          </a:blip>
          <a:srcRect b="1616" l="0" r="0" t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een)">
  <p:cSld name="CUSTOM_2_7_1_3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0" name="Google Shape;900;p4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01" name="Google Shape;901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3" name="Google Shape;903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5" name="Google Shape;905;p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9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7" name="Google Shape;907;p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9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9" name="Google Shape;909;p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9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1" name="Google Shape;911;p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9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3" name="Google Shape;913;p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9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5" name="Google Shape;915;p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9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7" name="Google Shape;917;p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9"/>
          <p:cNvSpPr txBox="1"/>
          <p:nvPr>
            <p:ph idx="9" type="subTitle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9" name="Google Shape;919;p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9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21" name="Google Shape;921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Yellow/Green)">
  <p:cSld name="CUSTOM_2_7_1_3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1" name="Google Shape;931;p5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32" name="Google Shape;932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5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4" name="Google Shape;934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5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6" name="Google Shape;936;p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50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8" name="Google Shape;938;p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50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0" name="Google Shape;940;p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0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2" name="Google Shape;942;p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0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4" name="Google Shape;944;p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0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6" name="Google Shape;946;p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0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8" name="Google Shape;948;p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0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0" name="Google Shape;950;p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0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52" name="Google Shape;952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Bullets 1–8 (Gray)">
  <p:cSld name="CUSTOM_2_7_1_3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2" name="Google Shape;962;p5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63" name="Google Shape;963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5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5" name="Google Shape;965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5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7" name="Google Shape;967;p5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51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9" name="Google Shape;969;p5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51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1" name="Google Shape;971;p5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51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3" name="Google Shape;973;p5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51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5" name="Google Shape;975;p5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51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7" name="Google Shape;977;p5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51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9" name="Google Shape;979;p5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51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81" name="Google Shape;981;p5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51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83" name="Google Shape;983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" name="Google Shape;40;p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" name="Google Shape;43;p7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" name="Google Shape;44;p7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" name="Google Shape;45;p7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Bullets 1–8 (Blue)">
  <p:cSld name="CUSTOM_2_7_1_3_1_1_1_1_1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3" name="Google Shape;993;p5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94" name="Google Shape;994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5" name="Google Shape;995;p5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6" name="Google Shape;996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7" name="Google Shape;997;p5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8" name="Google Shape;998;p5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52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0" name="Google Shape;1000;p5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52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2" name="Google Shape;1002;p5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52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4" name="Google Shape;1004;p5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52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6" name="Google Shape;1006;p5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52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8" name="Google Shape;1008;p5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52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0" name="Google Shape;1010;p5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52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2" name="Google Shape;1012;p5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52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14" name="Google Shape;1014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5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9" name="Google Shape;1029;p54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5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4" name="Google Shape;1034;p55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5" name="Google Shape;1035;p5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6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9" name="Google Shape;1039;p56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p57"/>
          <p:cNvSpPr txBox="1"/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45" name="Google Shape;1045;p57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7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7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7"/>
          <p:cNvSpPr/>
          <p:nvPr/>
        </p:nvSpPr>
        <p:spPr>
          <a:xfrm flipH="1" rot="-5400000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950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FFFFFF"/>
                </a:solidFill>
              </a:defRPr>
            </a:lvl1pPr>
            <a:lvl2pPr lvl="1" rtl="0">
              <a:buNone/>
              <a:defRPr sz="1600">
                <a:solidFill>
                  <a:srgbClr val="FFFFFF"/>
                </a:solidFill>
              </a:defRPr>
            </a:lvl2pPr>
            <a:lvl3pPr lvl="2" rtl="0">
              <a:buNone/>
              <a:defRPr sz="1600">
                <a:solidFill>
                  <a:srgbClr val="FFFFFF"/>
                </a:solidFill>
              </a:defRPr>
            </a:lvl3pPr>
            <a:lvl4pPr lvl="3" rtl="0">
              <a:buNone/>
              <a:defRPr sz="1600">
                <a:solidFill>
                  <a:srgbClr val="FFFFFF"/>
                </a:solidFill>
              </a:defRPr>
            </a:lvl4pPr>
            <a:lvl5pPr lvl="4" rtl="0">
              <a:buNone/>
              <a:defRPr sz="1600">
                <a:solidFill>
                  <a:srgbClr val="FFFFFF"/>
                </a:solidFill>
              </a:defRPr>
            </a:lvl5pPr>
            <a:lvl6pPr lvl="5" rtl="0">
              <a:buNone/>
              <a:defRPr sz="1600">
                <a:solidFill>
                  <a:srgbClr val="FFFFFF"/>
                </a:solidFill>
              </a:defRPr>
            </a:lvl6pPr>
            <a:lvl7pPr lvl="6" rtl="0">
              <a:buNone/>
              <a:defRPr sz="1600">
                <a:solidFill>
                  <a:srgbClr val="FFFFFF"/>
                </a:solidFill>
              </a:defRPr>
            </a:lvl7pPr>
            <a:lvl8pPr lvl="7" rtl="0">
              <a:buNone/>
              <a:defRPr sz="1600">
                <a:solidFill>
                  <a:srgbClr val="FFFFFF"/>
                </a:solidFill>
              </a:defRPr>
            </a:lvl8pPr>
            <a:lvl9pPr lvl="8" rtl="0">
              <a:buNone/>
              <a:defRPr sz="1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2" name="Google Shape;1052;p58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3" name="Google Shape;1053;p58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4" name="Google Shape;1054;p58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58"/>
          <p:cNvSpPr/>
          <p:nvPr/>
        </p:nvSpPr>
        <p:spPr>
          <a:xfrm flipH="1" rot="-5400000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58"/>
          <p:cNvSpPr txBox="1"/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9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0" name="Google Shape;1060;p5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0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4" name="Google Shape;1064;p6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2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b="1" i="0" sz="6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" name="Google Shape;50;p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" name="Google Shape;55;p8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" name="Google Shape;56;p8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57" name="Google Shape;57;p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Section">
  <p:cSld name="Blk_Section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3"/>
          <p:cNvSpPr txBox="1"/>
          <p:nvPr>
            <p:ph type="title"/>
          </p:nvPr>
        </p:nvSpPr>
        <p:spPr>
          <a:xfrm>
            <a:off x="1675963" y="52926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070" name="Google Shape;1070;p63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071" name="Google Shape;1071;p6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2" name="Google Shape;1072;p6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3" name="Google Shape;1073;p6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4" name="Google Shape;1074;p6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5" name="Google Shape;1075;p6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6" name="Google Shape;1076;p6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7" name="Google Shape;1077;p6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8" name="Google Shape;1078;p6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9" name="Google Shape;1079;p6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080" name="Google Shape;1080;p6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1" name="Google Shape;1081;p6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082" name="Google Shape;1082;p6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802;p192" id="1084" name="Google Shape;1084;p64"/>
          <p:cNvPicPr preferRelativeResize="0"/>
          <p:nvPr/>
        </p:nvPicPr>
        <p:blipFill rotWithShape="1">
          <a:blip r:embed="rId2">
            <a:alphaModFix/>
          </a:blip>
          <a:srcRect b="32152" l="0" r="0" t="0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4"/>
          <p:cNvSpPr txBox="1"/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b="1" i="0" sz="80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086" name="Google Shape;1086;p64"/>
          <p:cNvSpPr/>
          <p:nvPr/>
        </p:nvSpPr>
        <p:spPr>
          <a:xfrm>
            <a:off x="0" y="0"/>
            <a:ext cx="24377700" cy="105072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8" name="Google Shape;1088;p65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89" name="Google Shape;1089;p65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0" name="Google Shape;1090;p65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1" name="Google Shape;1091;p65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2" name="Google Shape;1092;p65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3" name="Google Shape;1093;p65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4" name="Google Shape;1094;p65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5" name="Google Shape;1095;p65"/>
          <p:cNvCxnSpPr>
            <a:stCxn id="1096" idx="0"/>
            <a:endCxn id="1097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8" name="Google Shape;1098;p65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9" name="Google Shape;1099;p65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00" name="Google Shape;1100;p65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01" name="Google Shape;1101;p65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5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5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5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5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5"/>
          <p:cNvSpPr/>
          <p:nvPr/>
        </p:nvSpPr>
        <p:spPr>
          <a:xfrm>
            <a:off x="14021224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5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5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5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5"/>
          <p:cNvSpPr/>
          <p:nvPr/>
        </p:nvSpPr>
        <p:spPr>
          <a:xfrm>
            <a:off x="15286962" y="254682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5"/>
          <p:cNvSpPr/>
          <p:nvPr/>
        </p:nvSpPr>
        <p:spPr>
          <a:xfrm>
            <a:off x="14021224" y="327546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1" name="Google Shape;1111;p65"/>
          <p:cNvCxnSpPr/>
          <p:nvPr/>
        </p:nvCxnSpPr>
        <p:spPr>
          <a:xfrm>
            <a:off x="15058862" y="4465614"/>
            <a:ext cx="9337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12" name="Google Shape;1112;p65"/>
          <p:cNvCxnSpPr>
            <a:stCxn id="1113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4" name="Google Shape;1114;p65"/>
          <p:cNvSpPr/>
          <p:nvPr/>
        </p:nvSpPr>
        <p:spPr>
          <a:xfrm>
            <a:off x="16427335" y="629933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5"/>
          <p:cNvSpPr/>
          <p:nvPr/>
        </p:nvSpPr>
        <p:spPr>
          <a:xfrm>
            <a:off x="19534690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Google Shape;1116;p65"/>
          <p:cNvCxnSpPr>
            <a:stCxn id="1117" idx="0"/>
            <a:endCxn id="1118" idx="0"/>
          </p:cNvCxnSpPr>
          <p:nvPr/>
        </p:nvCxnSpPr>
        <p:spPr>
          <a:xfrm rot="10800000">
            <a:off x="22059399" y="6290610"/>
            <a:ext cx="0" cy="23037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8" name="Google Shape;1118;p65"/>
          <p:cNvSpPr/>
          <p:nvPr/>
        </p:nvSpPr>
        <p:spPr>
          <a:xfrm>
            <a:off x="21866499" y="62907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5"/>
          <p:cNvSpPr/>
          <p:nvPr/>
        </p:nvSpPr>
        <p:spPr>
          <a:xfrm>
            <a:off x="21866499" y="859431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5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5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cap="flat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412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802;p192" id="1119" name="Google Shape;1119;p65"/>
          <p:cNvPicPr preferRelativeResize="0"/>
          <p:nvPr/>
        </p:nvPicPr>
        <p:blipFill rotWithShape="1">
          <a:blip r:embed="rId2">
            <a:alphaModFix/>
          </a:blip>
          <a:srcRect b="8113" l="0" r="0" t="0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5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b="1" i="0" sz="6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21" name="Google Shape;1121;p65"/>
          <p:cNvCxnSpPr>
            <a:endCxn id="1122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23" name="Google Shape;1123;p65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5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5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_Content">
  <p:cSld name="Blk_Titled_Content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6" name="Google Shape;1126;p66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127" name="Google Shape;1127;p66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28" name="Google Shape;1128;p6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9" name="Google Shape;1129;p6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0" name="Google Shape;1130;p6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1" name="Google Shape;1131;p6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2" name="Google Shape;1132;p6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3" name="Google Shape;1133;p6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4" name="Google Shape;1134;p6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5" name="Google Shape;1135;p6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6" name="Google Shape;1136;p6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37" name="Google Shape;1137;p6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8" name="Google Shape;1138;p6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39" name="Google Shape;1139;p66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0" name="Google Shape;1140;p66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141" name="Google Shape;1141;p66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">
  <p:cSld name="Blk_Titled"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67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44" name="Google Shape;1144;p6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5" name="Google Shape;1145;p6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6" name="Google Shape;1146;p6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7" name="Google Shape;1147;p6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8" name="Google Shape;1148;p6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9" name="Google Shape;1149;p6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0" name="Google Shape;1150;p6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1" name="Google Shape;1151;p6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2" name="Google Shape;1152;p6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53" name="Google Shape;1153;p6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4" name="Google Shape;1154;p6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55" name="Google Shape;1155;p67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6" name="Google Shape;1156;p67"/>
          <p:cNvSpPr txBox="1"/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Base">
  <p:cSld name="Blk_Base"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8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59" name="Google Shape;1159;p6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60" name="Google Shape;1160;p6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1" name="Google Shape;1161;p6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2" name="Google Shape;1162;p6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3" name="Google Shape;1163;p6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4" name="Google Shape;1164;p6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5" name="Google Shape;1165;p6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6" name="Google Shape;1166;p6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7" name="Google Shape;1167;p6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68" name="Google Shape;1168;p6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9" name="Google Shape;1169;p6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70" name="Google Shape;1170;p6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Section">
  <p:cSld name="Wht_Section">
    <p:bg>
      <p:bgPr>
        <a:solidFill>
          <a:schemeClr val="lt1"/>
        </a:solidFill>
      </p:bgPr>
    </p:bg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9"/>
          <p:cNvSpPr txBox="1"/>
          <p:nvPr>
            <p:ph type="title"/>
          </p:nvPr>
        </p:nvSpPr>
        <p:spPr>
          <a:xfrm>
            <a:off x="1675963" y="5292664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173" name="Google Shape;1173;p6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74" name="Google Shape;1174;p6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5" name="Google Shape;1175;p6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6" name="Google Shape;1176;p6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7" name="Google Shape;1177;p6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8" name="Google Shape;1178;p6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9" name="Google Shape;1179;p6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0" name="Google Shape;1180;p6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1" name="Google Shape;1181;p6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82" name="Google Shape;1182;p6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83" name="Google Shape;1183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_Content">
  <p:cSld name="Wht_Titled_Content">
    <p:bg>
      <p:bgPr>
        <a:solidFill>
          <a:schemeClr val="lt1"/>
        </a:solidFill>
      </p:bgPr>
    </p:bg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70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86" name="Google Shape;1186;p7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7" name="Google Shape;1187;p7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8" name="Google Shape;1188;p7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9" name="Google Shape;1189;p7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0" name="Google Shape;1190;p7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1" name="Google Shape;1191;p7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2" name="Google Shape;1192;p7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3" name="Google Shape;1193;p7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94" name="Google Shape;1194;p70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95" name="Google Shape;1195;p70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96" name="Google Shape;1196;p70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7" name="Google Shape;1197;p7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98" name="Google Shape;1198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_Content">
  <p:cSld name="1_Wht_Titled_Content">
    <p:bg>
      <p:bgPr>
        <a:solidFill>
          <a:schemeClr val="lt1"/>
        </a:solidFill>
      </p:bgPr>
    </p:bg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1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1" name="Google Shape;1201;p7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02" name="Google Shape;1202;p7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3" name="Google Shape;1203;p7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4" name="Google Shape;1204;p7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5" name="Google Shape;1205;p7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6" name="Google Shape;1206;p7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7" name="Google Shape;1207;p7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8" name="Google Shape;1208;p7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9" name="Google Shape;1209;p7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10" name="Google Shape;1210;p71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211" name="Google Shape;1211;p71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2" name="Google Shape;1212;p71"/>
          <p:cNvSpPr txBox="1"/>
          <p:nvPr>
            <p:ph idx="1" type="body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3" name="Google Shape;1213;p7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14" name="Google Shape;1214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">
  <p:cSld name="Wht_Titled">
    <p:bg>
      <p:bgPr>
        <a:solidFill>
          <a:schemeClr val="lt1"/>
        </a:solidFill>
      </p:bgPr>
    </p:bg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7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17" name="Google Shape;1217;p7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8" name="Google Shape;1218;p7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9" name="Google Shape;1219;p7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0" name="Google Shape;1220;p7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1" name="Google Shape;1221;p7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2" name="Google Shape;1222;p7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3" name="Google Shape;1223;p7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4" name="Google Shape;1224;p7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25" name="Google Shape;1225;p72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26" name="Google Shape;1226;p7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27" name="Google Shape;1227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 Slide: FinTech">
  <p:cSld name="CUSTOM_2_3_1_1_1_1_1_2_1_2_1_1_1_1_2_1_1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0" name="Google Shape;60;p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2" name="Google Shape;62;p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" name="Google Shape;64;p9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" name="Google Shape;65;p9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66" name="Google Shape;66;p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">
  <p:cSld name="1_Wht_Titled">
    <p:bg>
      <p:bgPr>
        <a:solidFill>
          <a:schemeClr val="lt1"/>
        </a:solidFill>
      </p:bgPr>
    </p:bg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73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30" name="Google Shape;1230;p7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1" name="Google Shape;1231;p7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2" name="Google Shape;1232;p7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3" name="Google Shape;1233;p7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4" name="Google Shape;1234;p7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5" name="Google Shape;1235;p7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6" name="Google Shape;1236;p7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7" name="Google Shape;1237;p7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38" name="Google Shape;1238;p73"/>
          <p:cNvSpPr txBox="1"/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39" name="Google Shape;1239;p7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40" name="Google Shape;1240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Base">
  <p:cSld name="Wht_Base">
    <p:bg>
      <p:bgPr>
        <a:solidFill>
          <a:schemeClr val="lt1"/>
        </a:solidFill>
      </p:bgPr>
    </p:bg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74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43" name="Google Shape;1243;p7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4" name="Google Shape;1244;p7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5" name="Google Shape;1245;p7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6" name="Google Shape;1246;p7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7" name="Google Shape;1247;p7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8" name="Google Shape;1248;p7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9" name="Google Shape;1249;p7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0" name="Google Shape;1250;p7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51" name="Google Shape;1251;p7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52" name="Google Shape;125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Base">
  <p:cSld name="1_Wht_Base">
    <p:bg>
      <p:bgPr>
        <a:solidFill>
          <a:schemeClr val="lt1"/>
        </a:solidFill>
      </p:bgPr>
    </p:bg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75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55" name="Google Shape;1255;p7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6" name="Google Shape;1256;p7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7" name="Google Shape;1257;p7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8" name="Google Shape;1258;p7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9" name="Google Shape;1259;p7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0" name="Google Shape;1260;p7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1" name="Google Shape;1261;p7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2" name="Google Shape;1262;p7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_Blank">
  <p:cSld name="White_Blank">
    <p:bg>
      <p:bgPr>
        <a:solidFill>
          <a:schemeClr val="lt1"/>
        </a:solidFill>
      </p:bgPr>
    </p:bg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6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i="1" lang="en-US" sz="2200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ite_Blank">
  <p:cSld name="1_White_Blank">
    <p:bg>
      <p:bgPr>
        <a:solidFill>
          <a:schemeClr val="lt1"/>
        </a:solidFill>
      </p:bgPr>
    </p:bg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_Section">
  <p:cSld name="Blue_Section">
    <p:bg>
      <p:bgPr>
        <a:solidFill>
          <a:schemeClr val="dk2"/>
        </a:solidFill>
      </p:bgPr>
    </p:bg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8"/>
          <p:cNvSpPr txBox="1"/>
          <p:nvPr>
            <p:ph type="title"/>
          </p:nvPr>
        </p:nvSpPr>
        <p:spPr>
          <a:xfrm>
            <a:off x="1675963" y="560128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68" name="Google Shape;1268;p78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69" name="Google Shape;1269;p7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0" name="Google Shape;1270;p7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1" name="Google Shape;1271;p7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2" name="Google Shape;1272;p7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3" name="Google Shape;1273;p7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4" name="Google Shape;1274;p7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5" name="Google Shape;1275;p7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6" name="Google Shape;1276;p7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77" name="Google Shape;1277;p7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78" name="Google Shape;1278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n_Section">
  <p:cSld name="Brn_Section">
    <p:bg>
      <p:bgPr>
        <a:solidFill>
          <a:srgbClr val="414141"/>
        </a:solidFill>
      </p:bgPr>
    </p:bg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9"/>
          <p:cNvSpPr txBox="1"/>
          <p:nvPr>
            <p:ph type="title"/>
          </p:nvPr>
        </p:nvSpPr>
        <p:spPr>
          <a:xfrm>
            <a:off x="1675963" y="5554430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81" name="Google Shape;1281;p7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82" name="Google Shape;1282;p7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3" name="Google Shape;1283;p7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4" name="Google Shape;1284;p7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5" name="Google Shape;1285;p7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6" name="Google Shape;1286;p7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7" name="Google Shape;1287;p7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8" name="Google Shape;1288;p7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9" name="Google Shape;1289;p7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90" name="Google Shape;1290;p7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91" name="Google Shape;1291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Blank">
  <p:cSld name="Blank_Blank">
    <p:bg>
      <p:bgPr>
        <a:solidFill>
          <a:schemeClr val="dk1"/>
        </a:solidFill>
      </p:bgPr>
    </p:bg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lt1"/>
        </a:solidFill>
      </p:bgPr>
    </p:bg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8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95" name="Google Shape;1295;p8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7" name="Google Shape;1297;p8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8" name="Google Shape;1298;p8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9" name="Google Shape;1299;p8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0" name="Google Shape;1300;p8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1" name="Google Shape;1301;p8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2" name="Google Shape;1302;p8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303" name="Google Shape;1303;p81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1" i="0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304" name="Google Shape;1304;p8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305" name="Google Shape;1305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8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82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09" name="Google Shape;1309;p82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0" name="Google Shape;1310;p82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1" name="Google Shape;1311;p8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itle Slide:Digital Marketing">
  <p:cSld name="CUSTOM_2_3_1_1_1_1_1_2_1_2_1_1_1_1_2_1_1_1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0" name="Google Shape;70;p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2" name="Google Shape;72;p1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0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" name="Google Shape;74;p10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" name="Google Shape;75;p10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76" name="Google Shape;76;p1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ubsection Slide">
  <p:cSld name="CUSTOM_17_2_1_1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44.xml"/><Relationship Id="rId4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48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5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1.xml"/><Relationship Id="rId51" Type="http://schemas.openxmlformats.org/officeDocument/2006/relationships/slideLayout" Target="../slideLayouts/slideLayout53.xml"/><Relationship Id="rId50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13.xml"/><Relationship Id="rId5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2.xml"/><Relationship Id="rId54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15.xml"/><Relationship Id="rId57" Type="http://schemas.openxmlformats.org/officeDocument/2006/relationships/theme" Target="../theme/theme3.xml"/><Relationship Id="rId12" Type="http://schemas.openxmlformats.org/officeDocument/2006/relationships/slideLayout" Target="../slideLayouts/slideLayout14.xml"/><Relationship Id="rId56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slideLayout" Target="../slideLayouts/slideLayout60.xml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8.xml"/><Relationship Id="rId22" Type="http://schemas.openxmlformats.org/officeDocument/2006/relationships/theme" Target="../theme/theme4.xml"/><Relationship Id="rId21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2190850" y="702521"/>
            <a:ext cx="711680" cy="711680"/>
          </a:xfrm>
          <a:prstGeom prst="ellipse">
            <a:avLst/>
          </a:prstGeom>
          <a:solidFill>
            <a:srgbClr val="4F91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2265945" y="762000"/>
            <a:ext cx="633410" cy="630936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b="0" i="0" sz="28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798"/>
              <a:buFont typeface="Poppins"/>
              <a:buNone/>
              <a:defRPr b="1" i="0" sz="8798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None/>
              <a:defRPr b="0" i="0" sz="5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b="0" i="0" sz="47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b="0" i="0" sz="39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457136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57136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57136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57136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r">
              <a:buNone/>
              <a:defRPr sz="3500">
                <a:solidFill>
                  <a:schemeClr val="tx1"/>
                </a:solidFill>
              </a:defRPr>
            </a:lvl1pPr>
            <a:lvl2pPr lvl="1" rtl="0" algn="r">
              <a:buNone/>
              <a:defRPr sz="3500">
                <a:solidFill>
                  <a:schemeClr val="tx1"/>
                </a:solidFill>
              </a:defRPr>
            </a:lvl2pPr>
            <a:lvl3pPr lvl="2" rtl="0" algn="r">
              <a:buNone/>
              <a:defRPr sz="3500">
                <a:solidFill>
                  <a:schemeClr val="tx1"/>
                </a:solidFill>
              </a:defRPr>
            </a:lvl3pPr>
            <a:lvl4pPr lvl="3" rtl="0" algn="r">
              <a:buNone/>
              <a:defRPr sz="3500">
                <a:solidFill>
                  <a:schemeClr val="tx1"/>
                </a:solidFill>
              </a:defRPr>
            </a:lvl4pPr>
            <a:lvl5pPr lvl="4" rtl="0" algn="r">
              <a:buNone/>
              <a:defRPr sz="3500">
                <a:solidFill>
                  <a:schemeClr val="tx1"/>
                </a:solidFill>
              </a:defRPr>
            </a:lvl5pPr>
            <a:lvl6pPr lvl="5" rtl="0" algn="r">
              <a:buNone/>
              <a:defRPr sz="3500">
                <a:solidFill>
                  <a:schemeClr val="tx1"/>
                </a:solidFill>
              </a:defRPr>
            </a:lvl6pPr>
            <a:lvl7pPr lvl="6" rtl="0" algn="r">
              <a:buNone/>
              <a:defRPr sz="3500">
                <a:solidFill>
                  <a:schemeClr val="tx1"/>
                </a:solidFill>
              </a:defRPr>
            </a:lvl7pPr>
            <a:lvl8pPr lvl="7" rtl="0" algn="r">
              <a:buNone/>
              <a:defRPr sz="3500">
                <a:solidFill>
                  <a:schemeClr val="tx1"/>
                </a:solidFill>
              </a:defRPr>
            </a:lvl8pPr>
            <a:lvl9pPr lvl="8" rtl="0" algn="r">
              <a:buNone/>
              <a:defRPr sz="35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8.png"/><Relationship Id="rId4" Type="http://schemas.openxmlformats.org/officeDocument/2006/relationships/image" Target="../media/image1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4.png"/><Relationship Id="rId4" Type="http://schemas.openxmlformats.org/officeDocument/2006/relationships/image" Target="../media/image1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2.png"/><Relationship Id="rId4" Type="http://schemas.openxmlformats.org/officeDocument/2006/relationships/image" Target="../media/image1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0.png"/><Relationship Id="rId4" Type="http://schemas.openxmlformats.org/officeDocument/2006/relationships/image" Target="../media/image133.png"/><Relationship Id="rId5" Type="http://schemas.openxmlformats.org/officeDocument/2006/relationships/image" Target="../media/image1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3.png"/><Relationship Id="rId4" Type="http://schemas.openxmlformats.org/officeDocument/2006/relationships/image" Target="../media/image139.png"/><Relationship Id="rId5" Type="http://schemas.openxmlformats.org/officeDocument/2006/relationships/image" Target="../media/image136.png"/><Relationship Id="rId6" Type="http://schemas.openxmlformats.org/officeDocument/2006/relationships/image" Target="../media/image144.png"/><Relationship Id="rId7" Type="http://schemas.openxmlformats.org/officeDocument/2006/relationships/image" Target="../media/image1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55.png"/><Relationship Id="rId4" Type="http://schemas.openxmlformats.org/officeDocument/2006/relationships/image" Target="../media/image15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5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48.png"/><Relationship Id="rId4" Type="http://schemas.openxmlformats.org/officeDocument/2006/relationships/image" Target="../media/image14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49.png"/><Relationship Id="rId4" Type="http://schemas.openxmlformats.org/officeDocument/2006/relationships/image" Target="../media/image15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52.png"/><Relationship Id="rId4" Type="http://schemas.openxmlformats.org/officeDocument/2006/relationships/image" Target="../media/image15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5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BD9E8"/>
        </a:solidFill>
      </p:bgPr>
    </p:bg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83"/>
          <p:cNvSpPr txBox="1"/>
          <p:nvPr>
            <p:ph type="title"/>
          </p:nvPr>
        </p:nvSpPr>
        <p:spPr>
          <a:xfrm>
            <a:off x="731377" y="31838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Defensive Security Project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latin typeface="Roboto"/>
                <a:ea typeface="Roboto"/>
                <a:cs typeface="Roboto"/>
                <a:sym typeface="Roboto"/>
              </a:rPr>
              <a:t>Clarissa Martinez</a:t>
            </a:r>
            <a:endParaRPr b="1" sz="7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latin typeface="Roboto"/>
                <a:ea typeface="Roboto"/>
                <a:cs typeface="Roboto"/>
                <a:sym typeface="Roboto"/>
              </a:rPr>
              <a:t>Tina Vuong</a:t>
            </a:r>
            <a:endParaRPr b="1" sz="7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latin typeface="Roboto"/>
                <a:ea typeface="Roboto"/>
                <a:cs typeface="Roboto"/>
                <a:sym typeface="Roboto"/>
              </a:rPr>
              <a:t>Salina Campos</a:t>
            </a:r>
            <a:endParaRPr b="1" sz="7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7" name="Google Shape;1317;p8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8" name="Google Shape;1318;p83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7" name="Google Shape;139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398" name="Google Shape;1398;p92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1399" name="Google Shape;1399;p92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Windows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00" name="Google Shape;1400;p92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BD9E8"/>
        </a:solidFill>
      </p:bgPr>
    </p:bg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9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Reports</a:t>
            </a:r>
            <a:endParaRPr/>
          </a:p>
        </p:txBody>
      </p:sp>
      <p:sp>
        <p:nvSpPr>
          <p:cNvPr id="1406" name="Google Shape;1406;p9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407" name="Google Shape;1407;p93"/>
          <p:cNvGraphicFramePr/>
          <p:nvPr/>
        </p:nvGraphicFramePr>
        <p:xfrm>
          <a:off x="1099713" y="2763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{6943E830-22C7-41ED-A691-A5D92DFAA19C}</a:tableStyleId>
              </a:tblPr>
              <a:tblGrid>
                <a:gridCol w="10878550"/>
                <a:gridCol w="10878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Report Name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Report </a:t>
                      </a: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85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table of users, the count of their usage and the </a:t>
                      </a: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percentage</a:t>
                      </a: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of usage. 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85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Success &amp; Failure of Windows Activities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comparison between the success and failure of Windows activities. This will show VSI if there is a suspicious level of failed activities on their server. 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Severity Levels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Displays the severity levels, the count, and the percentage of each.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</a:t>
                      </a: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ignatures</a:t>
                      </a: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&amp; Associated Signature IDs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 table of signatures and associated signature IDs.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BD9E8"/>
        </a:solidFill>
      </p:bgPr>
    </p:bg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9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Images of Reports</a:t>
            </a:r>
            <a:r>
              <a:rPr lang="en-US"/>
              <a:t>—Windows</a:t>
            </a:r>
            <a:r>
              <a:rPr lang="en-US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1414" name="Google Shape;1414;p9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5" name="Google Shape;1415;p9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94"/>
          <p:cNvSpPr txBox="1"/>
          <p:nvPr/>
        </p:nvSpPr>
        <p:spPr>
          <a:xfrm>
            <a:off x="3746075" y="5066075"/>
            <a:ext cx="1519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7" name="Google Shape;1417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1650" y="2088825"/>
            <a:ext cx="18794355" cy="1086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BD9E8"/>
        </a:solidFill>
      </p:bgPr>
    </p:bg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9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Images of Reports—Windows</a:t>
            </a:r>
            <a:r>
              <a:rPr lang="en-US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1424" name="Google Shape;1424;p9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5" name="Google Shape;1425;p9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p95"/>
          <p:cNvSpPr txBox="1"/>
          <p:nvPr/>
        </p:nvSpPr>
        <p:spPr>
          <a:xfrm>
            <a:off x="3746075" y="5066075"/>
            <a:ext cx="1519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7" name="Google Shape;1427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10" y="2639399"/>
            <a:ext cx="24043100" cy="8072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BD9E8"/>
        </a:solidFill>
      </p:bgPr>
    </p:bg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9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Images of Reports—Windows</a:t>
            </a:r>
            <a:r>
              <a:rPr lang="en-US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1434" name="Google Shape;1434;p9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35" name="Google Shape;1435;p9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6" name="Google Shape;1436;p96"/>
          <p:cNvSpPr txBox="1"/>
          <p:nvPr/>
        </p:nvSpPr>
        <p:spPr>
          <a:xfrm>
            <a:off x="3746075" y="5066075"/>
            <a:ext cx="1519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7" name="Google Shape;1437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904" y="2760728"/>
            <a:ext cx="23867675" cy="819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BD9E8"/>
        </a:solidFill>
      </p:bgPr>
    </p:bg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9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Images of Reports—Windows</a:t>
            </a:r>
            <a:r>
              <a:rPr lang="en-US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1444" name="Google Shape;1444;p9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5" name="Google Shape;1445;p9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97"/>
          <p:cNvSpPr txBox="1"/>
          <p:nvPr/>
        </p:nvSpPr>
        <p:spPr>
          <a:xfrm>
            <a:off x="3746075" y="5066075"/>
            <a:ext cx="1519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7" name="Google Shape;1447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5700" y="2204773"/>
            <a:ext cx="14626246" cy="1074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BD9E8"/>
        </a:solidFill>
      </p:bgPr>
    </p:bg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9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Alerts—Windows</a:t>
            </a:r>
            <a:r>
              <a:rPr lang="en-US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1453" name="Google Shape;1453;p9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4" name="Google Shape;1454;p98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Designed the following alerts: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455" name="Google Shape;1455;p98"/>
          <p:cNvGraphicFramePr/>
          <p:nvPr/>
        </p:nvGraphicFramePr>
        <p:xfrm>
          <a:off x="1122113" y="3863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{6943E830-22C7-41ED-A691-A5D92DFAA19C}</a:tableStyleId>
              </a:tblPr>
              <a:tblGrid>
                <a:gridCol w="5482800"/>
                <a:gridCol w="5482800"/>
                <a:gridCol w="5482800"/>
                <a:gridCol w="5482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</a:t>
                      </a: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Name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</a:t>
                      </a: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Baseline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Threshold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Failed Windows Activity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Splunk alerts VSI when the amount of failed windows activity breaches the threshold.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14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15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56" name="Google Shape;1456;p98"/>
          <p:cNvSpPr txBox="1"/>
          <p:nvPr/>
        </p:nvSpPr>
        <p:spPr>
          <a:xfrm>
            <a:off x="2796500" y="8626975"/>
            <a:ext cx="16564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/>
              <a:t>JUSTIFICATION: </a:t>
            </a:r>
            <a:endParaRPr sz="4200"/>
          </a:p>
        </p:txBody>
      </p:sp>
      <p:pic>
        <p:nvPicPr>
          <p:cNvPr id="1457" name="Google Shape;145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6500" y="9658350"/>
            <a:ext cx="18154650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BD9E8"/>
        </a:solidFill>
      </p:bgPr>
    </p:bg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9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Alerts—Windows</a:t>
            </a:r>
            <a:r>
              <a:rPr lang="en-US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1463" name="Google Shape;1463;p9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4" name="Google Shape;1464;p99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Designed the following alerts: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465" name="Google Shape;1465;p99"/>
          <p:cNvGraphicFramePr/>
          <p:nvPr/>
        </p:nvGraphicFramePr>
        <p:xfrm>
          <a:off x="1296213" y="3863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{6943E830-22C7-41ED-A691-A5D92DFAA19C}</a:tableStyleId>
              </a:tblPr>
              <a:tblGrid>
                <a:gridCol w="5439275"/>
                <a:gridCol w="5439275"/>
                <a:gridCol w="5439275"/>
                <a:gridCol w="54392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Name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</a:t>
                      </a: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Baseline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Threshold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Successful Log In Attempt Threshold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Splunk alerts VSI when the amount of log ins breaches the threshold.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14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15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66" name="Google Shape;1466;p99"/>
          <p:cNvSpPr txBox="1"/>
          <p:nvPr/>
        </p:nvSpPr>
        <p:spPr>
          <a:xfrm>
            <a:off x="2796500" y="8626975"/>
            <a:ext cx="16564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/>
              <a:t>JUSTIFICATION: </a:t>
            </a:r>
            <a:endParaRPr sz="4200"/>
          </a:p>
        </p:txBody>
      </p:sp>
      <p:pic>
        <p:nvPicPr>
          <p:cNvPr id="1467" name="Google Shape;1467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2875" y="9594900"/>
            <a:ext cx="19415050" cy="30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BD9E8"/>
        </a:solidFill>
      </p:bgPr>
    </p:bg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10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Alerts—Windows</a:t>
            </a:r>
            <a:r>
              <a:rPr lang="en-US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1473" name="Google Shape;1473;p10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4" name="Google Shape;1474;p100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Designed the following alerts: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475" name="Google Shape;1475;p100"/>
          <p:cNvGraphicFramePr/>
          <p:nvPr/>
        </p:nvGraphicFramePr>
        <p:xfrm>
          <a:off x="1296213" y="3863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{6943E830-22C7-41ED-A691-A5D92DFAA19C}</a:tableStyleId>
              </a:tblPr>
              <a:tblGrid>
                <a:gridCol w="5439275"/>
                <a:gridCol w="5439275"/>
                <a:gridCol w="5439275"/>
                <a:gridCol w="54392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Name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</a:t>
                      </a: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Baseline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Threshold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Accounts Deleted Threshold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that notifies VSI when an abnormal amount of deleted accounts has occurred.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13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76" name="Google Shape;1476;p100"/>
          <p:cNvSpPr txBox="1"/>
          <p:nvPr/>
        </p:nvSpPr>
        <p:spPr>
          <a:xfrm>
            <a:off x="2796500" y="8626975"/>
            <a:ext cx="16564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/>
              <a:t>JUSTIFICATION: </a:t>
            </a:r>
            <a:endParaRPr sz="4200"/>
          </a:p>
        </p:txBody>
      </p:sp>
      <p:pic>
        <p:nvPicPr>
          <p:cNvPr id="1477" name="Google Shape;1477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227" y="9458275"/>
            <a:ext cx="21757098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BD9E8"/>
        </a:solidFill>
      </p:bgPr>
    </p:bg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10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4" name="Google Shape;1484;p10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5" name="Google Shape;1485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38" y="2226576"/>
            <a:ext cx="24129774" cy="9898744"/>
          </a:xfrm>
          <a:prstGeom prst="rect">
            <a:avLst/>
          </a:prstGeom>
          <a:noFill/>
          <a:ln>
            <a:noFill/>
          </a:ln>
        </p:spPr>
      </p:pic>
      <p:sp>
        <p:nvSpPr>
          <p:cNvPr id="1486" name="Google Shape;1486;p101"/>
          <p:cNvSpPr txBox="1"/>
          <p:nvPr/>
        </p:nvSpPr>
        <p:spPr>
          <a:xfrm>
            <a:off x="1251875" y="371925"/>
            <a:ext cx="13062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Dashboards—Windows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BD9E8"/>
        </a:solidFill>
      </p:bgPr>
    </p:bg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8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325" name="Google Shape;1325;p8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1326" name="Google Shape;1326;p8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7" name="Google Shape;1327;p8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84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00"/>
              <a:t>Monitoring Environment </a:t>
            </a:r>
            <a:endParaRPr b="1" sz="4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329" name="Google Shape;1329;p84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00"/>
              <a:t>Attack Analysis</a:t>
            </a:r>
            <a:endParaRPr b="1" sz="4900"/>
          </a:p>
        </p:txBody>
      </p:sp>
      <p:sp>
        <p:nvSpPr>
          <p:cNvPr id="1330" name="Google Shape;1330;p84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00"/>
              <a:t>Project Summary &amp; Future Mitigations</a:t>
            </a:r>
            <a:endParaRPr b="1" sz="49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BD9E8"/>
        </a:solidFill>
      </p:bgPr>
    </p:bg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10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93" name="Google Shape;1493;p10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102"/>
          <p:cNvSpPr txBox="1"/>
          <p:nvPr/>
        </p:nvSpPr>
        <p:spPr>
          <a:xfrm>
            <a:off x="1251875" y="371925"/>
            <a:ext cx="13062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Dashboards—Windows </a:t>
            </a:r>
            <a:endParaRPr/>
          </a:p>
        </p:txBody>
      </p:sp>
      <p:pic>
        <p:nvPicPr>
          <p:cNvPr id="1495" name="Google Shape;149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38" y="2311050"/>
            <a:ext cx="24046574" cy="966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BD9E8"/>
        </a:solidFill>
      </p:bgPr>
    </p:bg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10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02" name="Google Shape;1502;p10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103"/>
          <p:cNvSpPr txBox="1"/>
          <p:nvPr/>
        </p:nvSpPr>
        <p:spPr>
          <a:xfrm>
            <a:off x="1251875" y="371925"/>
            <a:ext cx="13062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Dashboards—Windows </a:t>
            </a:r>
            <a:endParaRPr/>
          </a:p>
        </p:txBody>
      </p:sp>
      <p:pic>
        <p:nvPicPr>
          <p:cNvPr id="1504" name="Google Shape;1504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258" y="2393850"/>
            <a:ext cx="24011125" cy="96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BD9E8"/>
        </a:solidFill>
      </p:bgPr>
    </p:bg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10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Dashboards—Windows </a:t>
            </a:r>
            <a:endParaRPr/>
          </a:p>
        </p:txBody>
      </p:sp>
      <p:sp>
        <p:nvSpPr>
          <p:cNvPr id="1511" name="Google Shape;1511;p10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2" name="Google Shape;1512;p10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104"/>
          <p:cNvSpPr txBox="1"/>
          <p:nvPr/>
        </p:nvSpPr>
        <p:spPr>
          <a:xfrm>
            <a:off x="3746075" y="5066075"/>
            <a:ext cx="1519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825" y="2458788"/>
            <a:ext cx="23913999" cy="961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9" name="Google Shape;1519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520" name="Google Shape;1520;p105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1521" name="Google Shape;1521;p105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Apache</a:t>
            </a:r>
            <a:r>
              <a:rPr lang="en-US">
                <a:solidFill>
                  <a:schemeClr val="lt1"/>
                </a:solidFill>
              </a:rPr>
              <a:t> Logs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2" name="Google Shape;1522;p105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BD9E8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10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Reports—Apache</a:t>
            </a:r>
            <a:endParaRPr/>
          </a:p>
        </p:txBody>
      </p:sp>
      <p:sp>
        <p:nvSpPr>
          <p:cNvPr id="1528" name="Google Shape;1528;p10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9" name="Google Shape;1529;p106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Designed the following reports: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530" name="Google Shape;1530;p106"/>
          <p:cNvGraphicFramePr/>
          <p:nvPr/>
        </p:nvGraphicFramePr>
        <p:xfrm>
          <a:off x="1279763" y="4150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{6943E830-22C7-41ED-A691-A5D92DFAA19C}</a:tableStyleId>
              </a:tblPr>
              <a:tblGrid>
                <a:gridCol w="11347450"/>
                <a:gridCol w="113474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Report Name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Report </a:t>
                      </a: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85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HTTP Methods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report of different HTTP Methods (GET, POST, HEAD, etc). Provides insight to the type of HTTP </a:t>
                      </a: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activity</a:t>
                      </a: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that is requested against the VSI’s web server.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Top 10 Referred Domains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report showing the top 10 domains that refer to VSI’s website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HTTP Response Code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report showing the count of each HTTP response code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BD9E8"/>
        </a:solidFill>
      </p:bgPr>
    </p:bg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10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Images of Reports—Apache</a:t>
            </a:r>
            <a:endParaRPr/>
          </a:p>
        </p:txBody>
      </p:sp>
      <p:sp>
        <p:nvSpPr>
          <p:cNvPr id="1537" name="Google Shape;1537;p10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38" name="Google Shape;1538;p10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107"/>
          <p:cNvSpPr txBox="1"/>
          <p:nvPr/>
        </p:nvSpPr>
        <p:spPr>
          <a:xfrm>
            <a:off x="3746075" y="5066075"/>
            <a:ext cx="1519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Google Shape;1540;p107"/>
          <p:cNvSpPr txBox="1"/>
          <p:nvPr/>
        </p:nvSpPr>
        <p:spPr>
          <a:xfrm>
            <a:off x="4801175" y="4850475"/>
            <a:ext cx="3798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Report Image</a:t>
            </a:r>
            <a:endParaRPr sz="4000"/>
          </a:p>
        </p:txBody>
      </p:sp>
      <p:sp>
        <p:nvSpPr>
          <p:cNvPr id="1541" name="Google Shape;1541;p107"/>
          <p:cNvSpPr txBox="1"/>
          <p:nvPr/>
        </p:nvSpPr>
        <p:spPr>
          <a:xfrm>
            <a:off x="16739825" y="4850475"/>
            <a:ext cx="3513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Report Image</a:t>
            </a:r>
            <a:endParaRPr sz="4000"/>
          </a:p>
        </p:txBody>
      </p:sp>
      <p:sp>
        <p:nvSpPr>
          <p:cNvPr id="1542" name="Google Shape;1542;p107"/>
          <p:cNvSpPr txBox="1"/>
          <p:nvPr/>
        </p:nvSpPr>
        <p:spPr>
          <a:xfrm>
            <a:off x="4801175" y="10146375"/>
            <a:ext cx="3798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Report Image</a:t>
            </a:r>
            <a:endParaRPr sz="4000"/>
          </a:p>
        </p:txBody>
      </p:sp>
      <p:sp>
        <p:nvSpPr>
          <p:cNvPr id="1543" name="Google Shape;1543;p107"/>
          <p:cNvSpPr txBox="1"/>
          <p:nvPr/>
        </p:nvSpPr>
        <p:spPr>
          <a:xfrm>
            <a:off x="16739825" y="10430650"/>
            <a:ext cx="3798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Report Image</a:t>
            </a:r>
            <a:endParaRPr sz="4000"/>
          </a:p>
        </p:txBody>
      </p:sp>
      <p:pic>
        <p:nvPicPr>
          <p:cNvPr id="1544" name="Google Shape;1544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663" y="1844450"/>
            <a:ext cx="21074174" cy="57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Google Shape;1545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1675" y="7656525"/>
            <a:ext cx="21103954" cy="516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BD9E8"/>
        </a:solidFill>
      </p:bgPr>
    </p:bg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10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Images of Reports—Apache</a:t>
            </a:r>
            <a:endParaRPr/>
          </a:p>
        </p:txBody>
      </p:sp>
      <p:sp>
        <p:nvSpPr>
          <p:cNvPr id="1552" name="Google Shape;1552;p10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3" name="Google Shape;1553;p10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108"/>
          <p:cNvSpPr txBox="1"/>
          <p:nvPr/>
        </p:nvSpPr>
        <p:spPr>
          <a:xfrm>
            <a:off x="3746075" y="5066075"/>
            <a:ext cx="1519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108"/>
          <p:cNvSpPr txBox="1"/>
          <p:nvPr/>
        </p:nvSpPr>
        <p:spPr>
          <a:xfrm>
            <a:off x="4801175" y="4850475"/>
            <a:ext cx="3798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Report Image</a:t>
            </a:r>
            <a:endParaRPr sz="4000"/>
          </a:p>
        </p:txBody>
      </p:sp>
      <p:sp>
        <p:nvSpPr>
          <p:cNvPr id="1556" name="Google Shape;1556;p108"/>
          <p:cNvSpPr txBox="1"/>
          <p:nvPr/>
        </p:nvSpPr>
        <p:spPr>
          <a:xfrm>
            <a:off x="16739825" y="4850475"/>
            <a:ext cx="3513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Report Image</a:t>
            </a:r>
            <a:endParaRPr sz="4000"/>
          </a:p>
        </p:txBody>
      </p:sp>
      <p:sp>
        <p:nvSpPr>
          <p:cNvPr id="1557" name="Google Shape;1557;p108"/>
          <p:cNvSpPr txBox="1"/>
          <p:nvPr/>
        </p:nvSpPr>
        <p:spPr>
          <a:xfrm>
            <a:off x="4801175" y="10146375"/>
            <a:ext cx="3798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Report Image</a:t>
            </a:r>
            <a:endParaRPr sz="4000"/>
          </a:p>
        </p:txBody>
      </p:sp>
      <p:sp>
        <p:nvSpPr>
          <p:cNvPr id="1558" name="Google Shape;1558;p108"/>
          <p:cNvSpPr txBox="1"/>
          <p:nvPr/>
        </p:nvSpPr>
        <p:spPr>
          <a:xfrm>
            <a:off x="16739825" y="10430650"/>
            <a:ext cx="3798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Report Image</a:t>
            </a:r>
            <a:endParaRPr sz="4000"/>
          </a:p>
        </p:txBody>
      </p:sp>
      <p:pic>
        <p:nvPicPr>
          <p:cNvPr id="1559" name="Google Shape;1559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975" y="2031975"/>
            <a:ext cx="21103954" cy="516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0975" y="7445300"/>
            <a:ext cx="21103950" cy="516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BD9E8"/>
        </a:solidFill>
      </p:bgPr>
    </p:bg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10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Alerts—Apache</a:t>
            </a:r>
            <a:endParaRPr/>
          </a:p>
        </p:txBody>
      </p:sp>
      <p:sp>
        <p:nvSpPr>
          <p:cNvPr id="1566" name="Google Shape;1566;p10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67" name="Google Shape;1567;p109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Designed the following alerts: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568" name="Google Shape;1568;p109"/>
          <p:cNvGraphicFramePr/>
          <p:nvPr/>
        </p:nvGraphicFramePr>
        <p:xfrm>
          <a:off x="1296213" y="3863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{6943E830-22C7-41ED-A691-A5D92DFAA19C}</a:tableStyleId>
              </a:tblPr>
              <a:tblGrid>
                <a:gridCol w="5439275"/>
                <a:gridCol w="5439275"/>
                <a:gridCol w="5439275"/>
                <a:gridCol w="54392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Name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</a:t>
                      </a: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Baseline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Threshold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Non-US Activity (Hourly)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hourly </a:t>
                      </a: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activity</a:t>
                      </a: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from any country besides the United States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     90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100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69" name="Google Shape;1569;p109"/>
          <p:cNvSpPr txBox="1"/>
          <p:nvPr/>
        </p:nvSpPr>
        <p:spPr>
          <a:xfrm>
            <a:off x="2113025" y="8750725"/>
            <a:ext cx="201516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/>
              <a:t>JUSTIFICATION: The standard number of logs per hour always seemed to range between 70-90. However a few events exceeded over 100 with the most number of events showing 120. Seeing a greater number of events from the threshold should be checked on.</a:t>
            </a:r>
            <a:endParaRPr sz="4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BD9E8"/>
        </a:solidFill>
      </p:bgPr>
    </p:bg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11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Alerts—Apache (Non-US Activity Hourly) Image</a:t>
            </a:r>
            <a:endParaRPr/>
          </a:p>
        </p:txBody>
      </p:sp>
      <p:sp>
        <p:nvSpPr>
          <p:cNvPr id="1575" name="Google Shape;1575;p11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6" name="Google Shape;1576;p110"/>
          <p:cNvSpPr txBox="1"/>
          <p:nvPr>
            <p:ph idx="3" type="body"/>
          </p:nvPr>
        </p:nvSpPr>
        <p:spPr>
          <a:xfrm>
            <a:off x="717425" y="2759075"/>
            <a:ext cx="22942800" cy="81303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1577" name="Google Shape;1577;p110"/>
          <p:cNvPicPr preferRelativeResize="0"/>
          <p:nvPr/>
        </p:nvPicPr>
        <p:blipFill rotWithShape="1">
          <a:blip r:embed="rId3">
            <a:alphaModFix/>
          </a:blip>
          <a:srcRect b="37362" l="0" r="0" t="0"/>
          <a:stretch/>
        </p:blipFill>
        <p:spPr>
          <a:xfrm>
            <a:off x="430450" y="6479163"/>
            <a:ext cx="23516729" cy="654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110"/>
          <p:cNvPicPr preferRelativeResize="0"/>
          <p:nvPr/>
        </p:nvPicPr>
        <p:blipFill rotWithShape="1">
          <a:blip r:embed="rId4">
            <a:alphaModFix/>
          </a:blip>
          <a:srcRect b="0" l="57522" r="15274" t="0"/>
          <a:stretch/>
        </p:blipFill>
        <p:spPr>
          <a:xfrm>
            <a:off x="6232500" y="1966275"/>
            <a:ext cx="10990075" cy="43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BD9E8"/>
        </a:solidFill>
      </p:bgPr>
    </p:bg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11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Alerts—Apache</a:t>
            </a:r>
            <a:endParaRPr/>
          </a:p>
        </p:txBody>
      </p:sp>
      <p:sp>
        <p:nvSpPr>
          <p:cNvPr id="1584" name="Google Shape;1584;p1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85" name="Google Shape;1585;p111"/>
          <p:cNvSpPr txBox="1"/>
          <p:nvPr>
            <p:ph idx="3" type="body"/>
          </p:nvPr>
        </p:nvSpPr>
        <p:spPr>
          <a:xfrm>
            <a:off x="703375" y="238785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Designed the following alerts: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586" name="Google Shape;1586;p111"/>
          <p:cNvGraphicFramePr/>
          <p:nvPr/>
        </p:nvGraphicFramePr>
        <p:xfrm>
          <a:off x="1296213" y="3863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{6943E830-22C7-41ED-A691-A5D92DFAA19C}</a:tableStyleId>
              </a:tblPr>
              <a:tblGrid>
                <a:gridCol w="5439275"/>
                <a:gridCol w="5439275"/>
                <a:gridCol w="5439275"/>
                <a:gridCol w="54392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Name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</a:t>
                      </a: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Baseline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 Threshold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HTTP Post Activity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hourly count of the HTTP POST method. Baseline and threshold set as shown. 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87" name="Google Shape;1587;p111"/>
          <p:cNvSpPr txBox="1"/>
          <p:nvPr/>
        </p:nvSpPr>
        <p:spPr>
          <a:xfrm>
            <a:off x="2796500" y="8626975"/>
            <a:ext cx="165648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/>
              <a:t>JUSTIFICATION: Most events ranged at a low count of 2-5. Having a threshold of 6 should show any indication that there might be an attack </a:t>
            </a:r>
            <a:r>
              <a:rPr b="1" lang="en-US" sz="4200"/>
              <a:t>occurring</a:t>
            </a:r>
            <a:r>
              <a:rPr b="1" lang="en-US" sz="4200"/>
              <a:t> since the events never seemed to pass higher than 7 events. </a:t>
            </a:r>
            <a:endParaRPr sz="4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5" name="Google Shape;133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Google Shape;1336;p85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1337" name="Google Shape;1337;p85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Monitoring Environment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38" name="Google Shape;1338;p85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BD9E8"/>
        </a:solidFill>
      </p:bgPr>
    </p:bg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11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Alerts—Apache ( HTTP POST Activity) Image</a:t>
            </a:r>
            <a:endParaRPr/>
          </a:p>
        </p:txBody>
      </p:sp>
      <p:sp>
        <p:nvSpPr>
          <p:cNvPr id="1593" name="Google Shape;1593;p1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94" name="Google Shape;1594;p112"/>
          <p:cNvPicPr preferRelativeResize="0"/>
          <p:nvPr/>
        </p:nvPicPr>
        <p:blipFill rotWithShape="1">
          <a:blip r:embed="rId3">
            <a:alphaModFix/>
          </a:blip>
          <a:srcRect b="0" l="61501" r="0" t="0"/>
          <a:stretch/>
        </p:blipFill>
        <p:spPr>
          <a:xfrm>
            <a:off x="1094125" y="2497075"/>
            <a:ext cx="22422927" cy="85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BD9E8"/>
        </a:solidFill>
      </p:bgPr>
    </p:bg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11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Dashboards—Apache</a:t>
            </a:r>
            <a:endParaRPr/>
          </a:p>
        </p:txBody>
      </p:sp>
      <p:sp>
        <p:nvSpPr>
          <p:cNvPr id="1601" name="Google Shape;1601;p1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02" name="Google Shape;1602;p11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113"/>
          <p:cNvSpPr txBox="1"/>
          <p:nvPr/>
        </p:nvSpPr>
        <p:spPr>
          <a:xfrm>
            <a:off x="3746075" y="5066075"/>
            <a:ext cx="1519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113"/>
          <p:cNvSpPr txBox="1"/>
          <p:nvPr/>
        </p:nvSpPr>
        <p:spPr>
          <a:xfrm>
            <a:off x="4553375" y="4850475"/>
            <a:ext cx="4293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Place image here</a:t>
            </a:r>
            <a:endParaRPr sz="4000"/>
          </a:p>
        </p:txBody>
      </p:sp>
      <p:sp>
        <p:nvSpPr>
          <p:cNvPr id="1605" name="Google Shape;1605;p113"/>
          <p:cNvSpPr txBox="1"/>
          <p:nvPr/>
        </p:nvSpPr>
        <p:spPr>
          <a:xfrm>
            <a:off x="16536725" y="4865975"/>
            <a:ext cx="4204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Place image here</a:t>
            </a:r>
            <a:endParaRPr sz="4000"/>
          </a:p>
        </p:txBody>
      </p:sp>
      <p:sp>
        <p:nvSpPr>
          <p:cNvPr id="1606" name="Google Shape;1606;p113"/>
          <p:cNvSpPr txBox="1"/>
          <p:nvPr/>
        </p:nvSpPr>
        <p:spPr>
          <a:xfrm>
            <a:off x="4498025" y="10146375"/>
            <a:ext cx="4404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Place image here</a:t>
            </a:r>
            <a:endParaRPr sz="4000"/>
          </a:p>
        </p:txBody>
      </p:sp>
      <p:sp>
        <p:nvSpPr>
          <p:cNvPr id="1607" name="Google Shape;1607;p113"/>
          <p:cNvSpPr txBox="1"/>
          <p:nvPr/>
        </p:nvSpPr>
        <p:spPr>
          <a:xfrm>
            <a:off x="16398875" y="10430650"/>
            <a:ext cx="4480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Place image here</a:t>
            </a:r>
            <a:endParaRPr sz="4000"/>
          </a:p>
        </p:txBody>
      </p:sp>
      <p:pic>
        <p:nvPicPr>
          <p:cNvPr id="1608" name="Google Shape;1608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075" y="1868113"/>
            <a:ext cx="11918653" cy="516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9" name="Google Shape;1609;p113"/>
          <p:cNvPicPr preferRelativeResize="0"/>
          <p:nvPr/>
        </p:nvPicPr>
        <p:blipFill rotWithShape="1">
          <a:blip r:embed="rId4">
            <a:alphaModFix/>
          </a:blip>
          <a:srcRect b="20306" l="0" r="0" t="0"/>
          <a:stretch/>
        </p:blipFill>
        <p:spPr>
          <a:xfrm>
            <a:off x="148075" y="7240050"/>
            <a:ext cx="11918650" cy="5453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0" name="Google Shape;1610;p113"/>
          <p:cNvPicPr preferRelativeResize="0"/>
          <p:nvPr/>
        </p:nvPicPr>
        <p:blipFill rotWithShape="1">
          <a:blip r:embed="rId5">
            <a:alphaModFix/>
          </a:blip>
          <a:srcRect b="0" l="0" r="0" t="9966"/>
          <a:stretch/>
        </p:blipFill>
        <p:spPr>
          <a:xfrm>
            <a:off x="12168025" y="7240050"/>
            <a:ext cx="12081674" cy="54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1" name="Google Shape;1611;p113"/>
          <p:cNvPicPr preferRelativeResize="0"/>
          <p:nvPr/>
        </p:nvPicPr>
        <p:blipFill rotWithShape="1">
          <a:blip r:embed="rId3">
            <a:alphaModFix/>
          </a:blip>
          <a:srcRect b="0" l="0" r="0" t="45784"/>
          <a:stretch/>
        </p:blipFill>
        <p:spPr>
          <a:xfrm>
            <a:off x="12168025" y="1868125"/>
            <a:ext cx="12081674" cy="516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6" name="Google Shape;1616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617" name="Google Shape;1617;p114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1618" name="Google Shape;1618;p114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Attack Analysis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19" name="Google Shape;1619;p114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BD9E8"/>
        </a:solidFill>
      </p:bgPr>
    </p:bg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1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26" name="Google Shape;1626;p11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115"/>
          <p:cNvSpPr txBox="1"/>
          <p:nvPr/>
        </p:nvSpPr>
        <p:spPr>
          <a:xfrm>
            <a:off x="1251875" y="371925"/>
            <a:ext cx="21389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Dashboards—Attack Logs</a:t>
            </a:r>
            <a:endParaRPr/>
          </a:p>
        </p:txBody>
      </p:sp>
      <p:pic>
        <p:nvPicPr>
          <p:cNvPr id="1628" name="Google Shape;1628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8738" y="1775838"/>
            <a:ext cx="18075965" cy="111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BD9E8"/>
        </a:solidFill>
      </p:bgPr>
    </p:bg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1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35" name="Google Shape;1635;p11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116"/>
          <p:cNvSpPr txBox="1"/>
          <p:nvPr/>
        </p:nvSpPr>
        <p:spPr>
          <a:xfrm>
            <a:off x="1251875" y="371925"/>
            <a:ext cx="21389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Dashboards—Attack Logs</a:t>
            </a:r>
            <a:endParaRPr/>
          </a:p>
        </p:txBody>
      </p:sp>
      <p:pic>
        <p:nvPicPr>
          <p:cNvPr id="1637" name="Google Shape;1637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608" y="1802150"/>
            <a:ext cx="18586417" cy="1115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BD9E8"/>
        </a:solidFill>
      </p:bgPr>
    </p:bg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1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4" name="Google Shape;1644;p11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117"/>
          <p:cNvSpPr txBox="1"/>
          <p:nvPr/>
        </p:nvSpPr>
        <p:spPr>
          <a:xfrm>
            <a:off x="1251875" y="371925"/>
            <a:ext cx="21389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Dashboards—Attack Logs</a:t>
            </a:r>
            <a:endParaRPr/>
          </a:p>
        </p:txBody>
      </p:sp>
      <p:pic>
        <p:nvPicPr>
          <p:cNvPr id="1646" name="Google Shape;1646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5887" y="1796588"/>
            <a:ext cx="18201687" cy="1105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BD9E8"/>
        </a:solidFill>
      </p:bgPr>
    </p:bg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1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53" name="Google Shape;1653;p11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4" name="Google Shape;1654;p118"/>
          <p:cNvSpPr txBox="1"/>
          <p:nvPr/>
        </p:nvSpPr>
        <p:spPr>
          <a:xfrm>
            <a:off x="1251875" y="371925"/>
            <a:ext cx="21389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Dashboards—Attack Logs</a:t>
            </a:r>
            <a:endParaRPr/>
          </a:p>
        </p:txBody>
      </p:sp>
      <p:pic>
        <p:nvPicPr>
          <p:cNvPr id="1655" name="Google Shape;1655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8913" y="1865050"/>
            <a:ext cx="18415618" cy="11088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BD9E8"/>
        </a:solid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1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62" name="Google Shape;1662;p11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119"/>
          <p:cNvSpPr txBox="1"/>
          <p:nvPr/>
        </p:nvSpPr>
        <p:spPr>
          <a:xfrm>
            <a:off x="1251875" y="371925"/>
            <a:ext cx="21389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Dashboards—Attack Logs</a:t>
            </a:r>
            <a:endParaRPr/>
          </a:p>
        </p:txBody>
      </p:sp>
      <p:pic>
        <p:nvPicPr>
          <p:cNvPr id="1664" name="Google Shape;1664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2400" y="1836437"/>
            <a:ext cx="18112850" cy="1097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BD9E8"/>
        </a:solidFill>
      </p:bgPr>
    </p:bg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12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Attack Summary—Windows</a:t>
            </a:r>
            <a:endParaRPr/>
          </a:p>
        </p:txBody>
      </p:sp>
      <p:sp>
        <p:nvSpPr>
          <p:cNvPr id="1670" name="Google Shape;1670;p1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71" name="Google Shape;1671;p120"/>
          <p:cNvSpPr txBox="1"/>
          <p:nvPr>
            <p:ph idx="3" type="body"/>
          </p:nvPr>
        </p:nvSpPr>
        <p:spPr>
          <a:xfrm>
            <a:off x="703375" y="2295400"/>
            <a:ext cx="22942800" cy="36270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There was a distinct correlation between the attack data points where two spikes in abnormal activity can be found. </a:t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1672" name="Google Shape;1672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75" y="5674025"/>
            <a:ext cx="22942801" cy="5118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BD9E8"/>
        </a:solidFill>
      </p:bgPr>
    </p:bg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p12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Screenshots of Attack Logs</a:t>
            </a:r>
            <a:endParaRPr/>
          </a:p>
        </p:txBody>
      </p:sp>
      <p:sp>
        <p:nvSpPr>
          <p:cNvPr id="1678" name="Google Shape;1678;p1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79" name="Google Shape;1679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863" y="2225512"/>
            <a:ext cx="23409774" cy="326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13775" y="9480180"/>
            <a:ext cx="12046116" cy="347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1" name="Google Shape;1681;p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500" y="9470678"/>
            <a:ext cx="11831900" cy="347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2" name="Google Shape;1682;p1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86904" y="5465312"/>
            <a:ext cx="8931496" cy="393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3" name="Google Shape;1683;p1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113775" y="5470975"/>
            <a:ext cx="8931500" cy="392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BD9E8"/>
        </a:solidFill>
      </p:bgPr>
    </p:bg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8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Scenario</a:t>
            </a:r>
            <a:endParaRPr/>
          </a:p>
        </p:txBody>
      </p:sp>
      <p:sp>
        <p:nvSpPr>
          <p:cNvPr id="1344" name="Google Shape;1344;p8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45" name="Google Shape;1345;p86"/>
          <p:cNvSpPr txBox="1"/>
          <p:nvPr>
            <p:ph idx="3" type="body"/>
          </p:nvPr>
        </p:nvSpPr>
        <p:spPr>
          <a:xfrm>
            <a:off x="717350" y="2253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334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800"/>
              <a:buChar char="●"/>
            </a:pPr>
            <a:r>
              <a:rPr lang="en-US" sz="4800">
                <a:solidFill>
                  <a:schemeClr val="dk1"/>
                </a:solidFill>
              </a:rPr>
              <a:t>For this project are given the role of a SOC analyst at VSI (Virtual Space Industries). The VSI company specializes in virtual reality programs and rumor is that Jobe Corp may launch a cyber attack to disrupt VSI’s business. Using Splunk we will monitor against potential attacks that might occur within our systems</a:t>
            </a:r>
            <a:endParaRPr sz="4800">
              <a:solidFill>
                <a:schemeClr val="dk1"/>
              </a:solidFill>
            </a:endParaRPr>
          </a:p>
          <a:p>
            <a:pPr indent="-5334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Char char="●"/>
            </a:pPr>
            <a:r>
              <a:rPr lang="en-US" sz="4800">
                <a:solidFill>
                  <a:schemeClr val="dk1"/>
                </a:solidFill>
              </a:rPr>
              <a:t>The VSI products that will be used to monitor include: </a:t>
            </a:r>
            <a:endParaRPr sz="4800">
              <a:solidFill>
                <a:schemeClr val="dk1"/>
              </a:solidFill>
            </a:endParaRPr>
          </a:p>
          <a:p>
            <a:pPr indent="-533400" lvl="1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Char char="○"/>
            </a:pPr>
            <a:r>
              <a:rPr lang="en-US" sz="4800">
                <a:solidFill>
                  <a:schemeClr val="dk1"/>
                </a:solidFill>
              </a:rPr>
              <a:t>An administrative webpage: https://vsi-corporation.azurewebsites.net/</a:t>
            </a:r>
            <a:endParaRPr sz="4800">
              <a:solidFill>
                <a:schemeClr val="dk1"/>
              </a:solidFill>
            </a:endParaRPr>
          </a:p>
          <a:p>
            <a:pPr indent="-5334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Char char="○"/>
            </a:pPr>
            <a:r>
              <a:rPr lang="en-US" sz="4800">
                <a:solidFill>
                  <a:schemeClr val="dk1"/>
                </a:solidFill>
              </a:rPr>
              <a:t>Apache web server</a:t>
            </a:r>
            <a:endParaRPr sz="4800">
              <a:solidFill>
                <a:schemeClr val="dk1"/>
              </a:solidFill>
            </a:endParaRPr>
          </a:p>
          <a:p>
            <a:pPr indent="-5334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Char char="○"/>
            </a:pPr>
            <a:r>
              <a:rPr lang="en-US" sz="4800">
                <a:solidFill>
                  <a:schemeClr val="dk1"/>
                </a:solidFill>
              </a:rPr>
              <a:t>Windows operating system (runs many of VSI's back-end operations)</a:t>
            </a:r>
            <a:endParaRPr sz="4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BD9E8"/>
        </a:solidFill>
      </p:bgPr>
    </p:bg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2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Attack Summary—Windows</a:t>
            </a:r>
            <a:endParaRPr/>
          </a:p>
        </p:txBody>
      </p:sp>
      <p:sp>
        <p:nvSpPr>
          <p:cNvPr id="1689" name="Google Shape;1689;p1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0" name="Google Shape;1690;p122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</a:t>
            </a:r>
            <a:r>
              <a:rPr lang="en-US" sz="4400">
                <a:solidFill>
                  <a:schemeClr val="dk1"/>
                </a:solidFill>
              </a:rPr>
              <a:t>your findings from your alerts when analyzing the attack logs. Were the thresholds correct?</a:t>
            </a:r>
            <a:endParaRPr sz="44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1691" name="Google Shape;1691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2827" y="4286275"/>
            <a:ext cx="20971602" cy="328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2825" y="7831450"/>
            <a:ext cx="20971599" cy="29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BD9E8"/>
        </a:solidFill>
      </p:bgPr>
    </p:bg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12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Attack Summary—Windows</a:t>
            </a:r>
            <a:endParaRPr/>
          </a:p>
        </p:txBody>
      </p:sp>
      <p:sp>
        <p:nvSpPr>
          <p:cNvPr id="1698" name="Google Shape;1698;p1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9" name="Google Shape;1699;p123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your findings from your alerts when analyzing the attack logs. Were the thresholds correct?</a:t>
            </a:r>
            <a:endParaRPr sz="44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1700" name="Google Shape;1700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378" y="4593200"/>
            <a:ext cx="22335573" cy="3814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BD9E8"/>
        </a:solidFill>
      </p:bgPr>
    </p:bg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12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Attack Summary—Apache</a:t>
            </a:r>
            <a:endParaRPr/>
          </a:p>
        </p:txBody>
      </p:sp>
      <p:sp>
        <p:nvSpPr>
          <p:cNvPr id="1706" name="Google Shape;1706;p1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7" name="Google Shape;1707;p124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</a:t>
            </a:r>
            <a:r>
              <a:rPr lang="en-US" sz="4400">
                <a:solidFill>
                  <a:schemeClr val="dk1"/>
                </a:solidFill>
              </a:rPr>
              <a:t>your findings from your reports when analyzing the attack logs.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The reports showed GET method activity decreased by 28.3% while POST method activity increased by 28.3%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There was no suspicious </a:t>
            </a:r>
            <a:r>
              <a:rPr lang="en-US" sz="4400">
                <a:solidFill>
                  <a:schemeClr val="dk1"/>
                </a:solidFill>
              </a:rPr>
              <a:t>activity in referrer domains during the attack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The changes in HTTP response codes showed to be on the “404” code, which demonstrated an increase from 2% to 15%.</a:t>
            </a:r>
            <a:endParaRPr sz="44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BD9E8"/>
        </a:solidFill>
      </p:bgPr>
    </p:bg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12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Attack Summary—Apache</a:t>
            </a:r>
            <a:endParaRPr/>
          </a:p>
        </p:txBody>
      </p:sp>
      <p:sp>
        <p:nvSpPr>
          <p:cNvPr id="1713" name="Google Shape;1713;p1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14" name="Google Shape;1714;p125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</a:t>
            </a:r>
            <a:r>
              <a:rPr lang="en-US" sz="4400">
                <a:solidFill>
                  <a:schemeClr val="dk1"/>
                </a:solidFill>
              </a:rPr>
              <a:t>your findings from your alerts when analyzing the attack logs. Were the thresholds correct?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Suspicious international activity was detected on Wednesday March 25, 2020 at 8:00PM in Ukraine </a:t>
            </a:r>
            <a:endParaRPr sz="4400">
              <a:solidFill>
                <a:schemeClr val="dk1"/>
              </a:solidFill>
            </a:endParaRPr>
          </a:p>
          <a:p>
            <a:pPr indent="-508000" lvl="1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937 events </a:t>
            </a:r>
            <a:endParaRPr sz="4400">
              <a:solidFill>
                <a:schemeClr val="dk1"/>
              </a:solidFill>
            </a:endParaRPr>
          </a:p>
          <a:p>
            <a:pPr indent="-508000" lvl="1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Since it is above the threshold, we would </a:t>
            </a:r>
            <a:r>
              <a:rPr lang="en-US" sz="4400">
                <a:solidFill>
                  <a:schemeClr val="dk1"/>
                </a:solidFill>
              </a:rPr>
              <a:t>receive</a:t>
            </a:r>
            <a:r>
              <a:rPr lang="en-US" sz="4400">
                <a:solidFill>
                  <a:schemeClr val="dk1"/>
                </a:solidFill>
              </a:rPr>
              <a:t> an alert. Threshold should stay the same. 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Suspicious Volume of HTTP POST activity </a:t>
            </a:r>
            <a:r>
              <a:rPr lang="en-US" sz="4400">
                <a:solidFill>
                  <a:schemeClr val="dk1"/>
                </a:solidFill>
              </a:rPr>
              <a:t>occurred</a:t>
            </a:r>
            <a:r>
              <a:rPr lang="en-US" sz="4400">
                <a:solidFill>
                  <a:schemeClr val="dk1"/>
                </a:solidFill>
              </a:rPr>
              <a:t> March 25, 2020 at 8:00pm.</a:t>
            </a:r>
            <a:endParaRPr sz="4400">
              <a:solidFill>
                <a:schemeClr val="dk1"/>
              </a:solidFill>
            </a:endParaRPr>
          </a:p>
          <a:p>
            <a:pPr indent="-508000" lvl="1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 1,296 events</a:t>
            </a:r>
            <a:endParaRPr sz="4400">
              <a:solidFill>
                <a:schemeClr val="dk1"/>
              </a:solidFill>
            </a:endParaRPr>
          </a:p>
          <a:p>
            <a:pPr indent="-508000" lvl="1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Threshold could stay the same or changes to 4 since most events ranged from 1-2. </a:t>
            </a:r>
            <a:endParaRPr sz="44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1715" name="Google Shape;1715;p125"/>
          <p:cNvPicPr preferRelativeResize="0"/>
          <p:nvPr/>
        </p:nvPicPr>
        <p:blipFill rotWithShape="1">
          <a:blip r:embed="rId3">
            <a:alphaModFix/>
          </a:blip>
          <a:srcRect b="0" l="69929" r="0" t="56939"/>
          <a:stretch/>
        </p:blipFill>
        <p:spPr>
          <a:xfrm>
            <a:off x="13357400" y="4593150"/>
            <a:ext cx="7543400" cy="16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p125"/>
          <p:cNvPicPr preferRelativeResize="0"/>
          <p:nvPr/>
        </p:nvPicPr>
        <p:blipFill rotWithShape="1">
          <a:blip r:embed="rId4">
            <a:alphaModFix/>
          </a:blip>
          <a:srcRect b="19330" l="76487" r="0" t="46946"/>
          <a:stretch/>
        </p:blipFill>
        <p:spPr>
          <a:xfrm>
            <a:off x="12562125" y="10646975"/>
            <a:ext cx="8535175" cy="17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BD9E8"/>
        </a:solidFill>
      </p:bgPr>
    </p:bg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1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Attack Summary—Apache</a:t>
            </a:r>
            <a:endParaRPr/>
          </a:p>
        </p:txBody>
      </p:sp>
      <p:sp>
        <p:nvSpPr>
          <p:cNvPr id="1722" name="Google Shape;1722;p1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23" name="Google Shape;1723;p126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</a:t>
            </a:r>
            <a:r>
              <a:rPr lang="en-US" sz="4400">
                <a:solidFill>
                  <a:schemeClr val="dk1"/>
                </a:solidFill>
              </a:rPr>
              <a:t>your findings from your dashboards when analyzing the attack logs.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Time Chart of HTTP Methods indicated </a:t>
            </a:r>
            <a:r>
              <a:rPr lang="en-US" sz="4400">
                <a:solidFill>
                  <a:schemeClr val="dk1"/>
                </a:solidFill>
              </a:rPr>
              <a:t>suspicious</a:t>
            </a:r>
            <a:r>
              <a:rPr lang="en-US" sz="4400">
                <a:solidFill>
                  <a:schemeClr val="dk1"/>
                </a:solidFill>
              </a:rPr>
              <a:t> activity:</a:t>
            </a:r>
            <a:endParaRPr sz="4400">
              <a:solidFill>
                <a:schemeClr val="dk1"/>
              </a:solidFill>
            </a:endParaRPr>
          </a:p>
          <a:p>
            <a:pPr indent="-508000" lvl="1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GET activity increased to 729 events </a:t>
            </a:r>
            <a:r>
              <a:rPr lang="en-US" sz="4400">
                <a:solidFill>
                  <a:schemeClr val="dk1"/>
                </a:solidFill>
              </a:rPr>
              <a:t>(5:00pm-7:00pm March 25, 2020)</a:t>
            </a:r>
            <a:endParaRPr sz="4400">
              <a:solidFill>
                <a:schemeClr val="dk1"/>
              </a:solidFill>
            </a:endParaRPr>
          </a:p>
          <a:p>
            <a:pPr indent="-508000" lvl="1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POST activity increased to 1,296 events </a:t>
            </a:r>
            <a:r>
              <a:rPr lang="en-US" sz="4400">
                <a:solidFill>
                  <a:schemeClr val="dk1"/>
                </a:solidFill>
              </a:rPr>
              <a:t>(7:00pm-9:00pm March 25, 2020)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Cluster Map revealed suspicious activity from cities such as Ukraine</a:t>
            </a:r>
            <a:endParaRPr sz="4400">
              <a:solidFill>
                <a:schemeClr val="dk1"/>
              </a:solidFill>
            </a:endParaRPr>
          </a:p>
          <a:p>
            <a:pPr indent="-508000" lvl="1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The city of Kiev (440 counts)</a:t>
            </a:r>
            <a:endParaRPr sz="4400">
              <a:solidFill>
                <a:schemeClr val="dk1"/>
              </a:solidFill>
            </a:endParaRPr>
          </a:p>
          <a:p>
            <a:pPr indent="-508000" lvl="1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The city of Kharkiv (432 counts)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URI data showed URI /VSI_Account_logon.php was hit the most with 1, 323 events</a:t>
            </a:r>
            <a:endParaRPr sz="4400">
              <a:solidFill>
                <a:schemeClr val="dk1"/>
              </a:solidFill>
            </a:endParaRPr>
          </a:p>
          <a:p>
            <a:pPr indent="-508000" lvl="1" marL="13716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Indication of a brute force attack on the VSI login page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BD9E8"/>
        </a:solidFill>
      </p:bgPr>
    </p:bg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p12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Screenshots of Attack Logs</a:t>
            </a:r>
            <a:endParaRPr/>
          </a:p>
        </p:txBody>
      </p:sp>
      <p:sp>
        <p:nvSpPr>
          <p:cNvPr id="1729" name="Google Shape;1729;p1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30" name="Google Shape;1730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975" y="1867475"/>
            <a:ext cx="23059700" cy="52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1" name="Google Shape;1731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500" y="7423675"/>
            <a:ext cx="23059700" cy="55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BD9E8"/>
        </a:solidFill>
      </p:bgPr>
    </p:bg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12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Screenshots of Attack Logs</a:t>
            </a:r>
            <a:endParaRPr/>
          </a:p>
        </p:txBody>
      </p:sp>
      <p:sp>
        <p:nvSpPr>
          <p:cNvPr id="1737" name="Google Shape;1737;p1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38" name="Google Shape;1738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350" y="2065950"/>
            <a:ext cx="22898050" cy="44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350" y="6746500"/>
            <a:ext cx="22898050" cy="56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3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4" name="Google Shape;1744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745" name="Google Shape;1745;p129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1746" name="Google Shape;1746;p129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Summary and Future Mitigations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47" name="Google Shape;1747;p129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BD9E8"/>
        </a:solidFill>
      </p:bgPr>
    </p:bg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13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3 Summary</a:t>
            </a:r>
            <a:endParaRPr/>
          </a:p>
        </p:txBody>
      </p:sp>
      <p:sp>
        <p:nvSpPr>
          <p:cNvPr id="1753" name="Google Shape;1753;p1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54" name="Google Shape;1754;p130"/>
          <p:cNvSpPr txBox="1"/>
          <p:nvPr>
            <p:ph idx="3" type="body"/>
          </p:nvPr>
        </p:nvSpPr>
        <p:spPr>
          <a:xfrm>
            <a:off x="717350" y="2108575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508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What were your overall findings from the attack that took place?</a:t>
            </a:r>
            <a:endParaRPr sz="4400">
              <a:solidFill>
                <a:schemeClr val="dk1"/>
              </a:solidFill>
            </a:endParaRPr>
          </a:p>
          <a:p>
            <a:pPr indent="-508000" lvl="1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Our overall findings showed that on March 25, 2020 VSI had multiple attacks on their Windows and Apache servers. The attacks appear to be Brute </a:t>
            </a:r>
            <a:r>
              <a:rPr lang="en-US" sz="4400">
                <a:solidFill>
                  <a:schemeClr val="dk1"/>
                </a:solidFill>
              </a:rPr>
              <a:t>Force</a:t>
            </a:r>
            <a:r>
              <a:rPr lang="en-US" sz="4400">
                <a:solidFill>
                  <a:schemeClr val="dk1"/>
                </a:solidFill>
              </a:rPr>
              <a:t> attacks and guessing passwords from different countries around the world. 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To protect VSI from future attacks, what future mitigations would you recommend?</a:t>
            </a:r>
            <a:endParaRPr sz="4400">
              <a:solidFill>
                <a:schemeClr val="dk1"/>
              </a:solidFill>
            </a:endParaRPr>
          </a:p>
          <a:p>
            <a:pPr indent="-508000" lvl="1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Using strong complex passwords, Two-Factor Authentication (2FA). Implementing CAPTCHA</a:t>
            </a:r>
            <a:endParaRPr sz="4400">
              <a:solidFill>
                <a:schemeClr val="dk1"/>
              </a:solidFill>
            </a:endParaRPr>
          </a:p>
          <a:p>
            <a:pPr indent="-508000" lvl="1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Monitor user accounts and multiple failed </a:t>
            </a:r>
            <a:r>
              <a:rPr lang="en-US" sz="4400">
                <a:solidFill>
                  <a:schemeClr val="dk1"/>
                </a:solidFill>
              </a:rPr>
              <a:t>login</a:t>
            </a:r>
            <a:r>
              <a:rPr lang="en-US" sz="4400">
                <a:solidFill>
                  <a:schemeClr val="dk1"/>
                </a:solidFill>
              </a:rPr>
              <a:t> activity </a:t>
            </a:r>
            <a:endParaRPr sz="4400">
              <a:solidFill>
                <a:schemeClr val="dk1"/>
              </a:solidFill>
            </a:endParaRPr>
          </a:p>
          <a:p>
            <a:pPr indent="-508000" lvl="1" marL="13716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Accounts locked  (temporarily lock user accounts after certain amount of failed attempts)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0" name="Google Shape;135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351" name="Google Shape;1351;p87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1352" name="Google Shape;1352;p87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[“Add-On” App]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53" name="Google Shape;1353;p87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BD9E8"/>
        </a:solidFill>
      </p:bgPr>
    </p:bg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8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[Add-On App Name]</a:t>
            </a:r>
            <a:endParaRPr/>
          </a:p>
        </p:txBody>
      </p:sp>
      <p:sp>
        <p:nvSpPr>
          <p:cNvPr id="1359" name="Google Shape;1359;p8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0" name="Google Shape;1360;p88"/>
          <p:cNvSpPr txBox="1"/>
          <p:nvPr/>
        </p:nvSpPr>
        <p:spPr>
          <a:xfrm>
            <a:off x="1867350" y="2333050"/>
            <a:ext cx="17634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/>
          </a:p>
        </p:txBody>
      </p:sp>
      <p:pic>
        <p:nvPicPr>
          <p:cNvPr id="1361" name="Google Shape;136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825" y="3118150"/>
            <a:ext cx="21336000" cy="45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p88"/>
          <p:cNvSpPr txBox="1"/>
          <p:nvPr/>
        </p:nvSpPr>
        <p:spPr>
          <a:xfrm>
            <a:off x="1520825" y="8300000"/>
            <a:ext cx="13581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BD9E8"/>
        </a:solidFill>
      </p:bgPr>
    </p:bg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8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Website Monitoring (Add-On App)</a:t>
            </a:r>
            <a:endParaRPr/>
          </a:p>
        </p:txBody>
      </p:sp>
      <p:sp>
        <p:nvSpPr>
          <p:cNvPr id="1368" name="Google Shape;1368;p8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9" name="Google Shape;1369;p89"/>
          <p:cNvSpPr txBox="1"/>
          <p:nvPr/>
        </p:nvSpPr>
        <p:spPr>
          <a:xfrm>
            <a:off x="1867350" y="2333050"/>
            <a:ext cx="17634900" cy="85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Benefits of using the Website Monitoring add-on:</a:t>
            </a:r>
            <a:endParaRPr sz="3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-know if website is functioning properly</a:t>
            </a:r>
            <a:endParaRPr sz="3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-malware control</a:t>
            </a:r>
            <a:endParaRPr sz="3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-minimizing the loss of clients and revenue</a:t>
            </a:r>
            <a:endParaRPr sz="3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-continuous discovery and improvement</a:t>
            </a:r>
            <a:endParaRPr sz="3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-optimized website performance</a:t>
            </a:r>
            <a:endParaRPr sz="3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-organizing the company’s technological resources such as bandwidth, access to servers, use of RAM memory, and system speed</a:t>
            </a:r>
            <a:endParaRPr sz="3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BD9E8"/>
        </a:solidFill>
      </p:bgPr>
    </p:bg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9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[Add-On App Name]</a:t>
            </a:r>
            <a:endParaRPr/>
          </a:p>
        </p:txBody>
      </p:sp>
      <p:sp>
        <p:nvSpPr>
          <p:cNvPr id="1375" name="Google Shape;1375;p9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6" name="Google Shape;1376;p90"/>
          <p:cNvSpPr txBox="1"/>
          <p:nvPr/>
        </p:nvSpPr>
        <p:spPr>
          <a:xfrm>
            <a:off x="1867350" y="2333050"/>
            <a:ext cx="17634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/>
          </a:p>
        </p:txBody>
      </p:sp>
      <p:pic>
        <p:nvPicPr>
          <p:cNvPr id="1377" name="Google Shape;137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825" y="3118150"/>
            <a:ext cx="22125375" cy="5708631"/>
          </a:xfrm>
          <a:prstGeom prst="rect">
            <a:avLst/>
          </a:prstGeom>
          <a:noFill/>
          <a:ln>
            <a:noFill/>
          </a:ln>
        </p:spPr>
      </p:pic>
      <p:sp>
        <p:nvSpPr>
          <p:cNvPr id="1378" name="Google Shape;1378;p90"/>
          <p:cNvSpPr txBox="1"/>
          <p:nvPr/>
        </p:nvSpPr>
        <p:spPr>
          <a:xfrm>
            <a:off x="1520825" y="9083575"/>
            <a:ext cx="167160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We monitored 2 sites, splunk.com and irs.gov.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Splunk.com seems to return a 403 error code every ping, meaning that the server recognizes our request but denies it.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IRS.gov is responding as normal.</a:t>
            </a:r>
            <a:endParaRPr sz="4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BD9E8"/>
        </a:solidFill>
      </p:bgPr>
    </p:bg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9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Logs Analyzed</a:t>
            </a:r>
            <a:endParaRPr/>
          </a:p>
        </p:txBody>
      </p:sp>
      <p:sp>
        <p:nvSpPr>
          <p:cNvPr id="1385" name="Google Shape;1385;p9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6" name="Google Shape;1386;p9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91"/>
          <p:cNvSpPr txBox="1"/>
          <p:nvPr>
            <p:ph idx="3" type="subTitle"/>
          </p:nvPr>
        </p:nvSpPr>
        <p:spPr>
          <a:xfrm>
            <a:off x="636175" y="5701600"/>
            <a:ext cx="11272200" cy="3948000"/>
          </a:xfrm>
          <a:prstGeom prst="rect">
            <a:avLst/>
          </a:prstGeom>
        </p:spPr>
        <p:txBody>
          <a:bodyPr anchorCtr="0" anchor="t" bIns="0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/>
              <a:t>The Windows logs contain data involving the dates, times, users and how those users gained access into the web servers. </a:t>
            </a:r>
            <a:endParaRPr sz="4700"/>
          </a:p>
        </p:txBody>
      </p:sp>
      <p:sp>
        <p:nvSpPr>
          <p:cNvPr id="1388" name="Google Shape;1388;p91"/>
          <p:cNvSpPr txBox="1"/>
          <p:nvPr>
            <p:ph idx="4" type="subTitle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</p:spPr>
        <p:txBody>
          <a:bodyPr anchorCtr="0" anchor="ctr" bIns="0" lIns="487575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/>
              <a:t>Windows Logs</a:t>
            </a:r>
            <a:endParaRPr b="1" sz="4300"/>
          </a:p>
        </p:txBody>
      </p:sp>
      <p:sp>
        <p:nvSpPr>
          <p:cNvPr id="1389" name="Google Shape;1389;p91"/>
          <p:cNvSpPr txBox="1"/>
          <p:nvPr>
            <p:ph idx="5" type="subTitle"/>
          </p:nvPr>
        </p:nvSpPr>
        <p:spPr>
          <a:xfrm>
            <a:off x="12496965" y="5593525"/>
            <a:ext cx="11459400" cy="6785700"/>
          </a:xfrm>
          <a:prstGeom prst="rect">
            <a:avLst/>
          </a:prstGeom>
        </p:spPr>
        <p:txBody>
          <a:bodyPr anchorCtr="0" anchor="t" bIns="0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>
                <a:solidFill>
                  <a:schemeClr val="dk1"/>
                </a:solidFill>
              </a:rPr>
              <a:t>The set of Apache logs come from the Apache web servers that host VSI’s web application. The logs demonstrate </a:t>
            </a:r>
            <a:r>
              <a:rPr lang="en-US" sz="4800">
                <a:solidFill>
                  <a:schemeClr val="dk1"/>
                </a:solidFill>
              </a:rPr>
              <a:t>normal</a:t>
            </a:r>
            <a:r>
              <a:rPr lang="en-US" sz="4800">
                <a:solidFill>
                  <a:schemeClr val="dk1"/>
                </a:solidFill>
              </a:rPr>
              <a:t> </a:t>
            </a:r>
            <a:r>
              <a:rPr lang="en-US" sz="4800">
                <a:solidFill>
                  <a:schemeClr val="dk1"/>
                </a:solidFill>
              </a:rPr>
              <a:t>business</a:t>
            </a:r>
            <a:r>
              <a:rPr lang="en-US" sz="4800">
                <a:solidFill>
                  <a:schemeClr val="dk1"/>
                </a:solidFill>
              </a:rPr>
              <a:t> operations </a:t>
            </a:r>
            <a:r>
              <a:rPr lang="en-US" sz="4800">
                <a:solidFill>
                  <a:schemeClr val="dk1"/>
                </a:solidFill>
              </a:rPr>
              <a:t>within</a:t>
            </a:r>
            <a:r>
              <a:rPr lang="en-US" sz="4800">
                <a:solidFill>
                  <a:schemeClr val="dk1"/>
                </a:solidFill>
              </a:rPr>
              <a:t> the company. </a:t>
            </a:r>
            <a:endParaRPr sz="4800"/>
          </a:p>
        </p:txBody>
      </p:sp>
      <p:sp>
        <p:nvSpPr>
          <p:cNvPr id="1390" name="Google Shape;1390;p91"/>
          <p:cNvSpPr txBox="1"/>
          <p:nvPr>
            <p:ph idx="6" type="subTitle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</p:spPr>
        <p:txBody>
          <a:bodyPr anchorCtr="0" anchor="ctr" bIns="0" lIns="487575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/>
              <a:t>Apache Logs</a:t>
            </a:r>
            <a:endParaRPr b="1" sz="4000"/>
          </a:p>
        </p:txBody>
      </p:sp>
      <p:sp>
        <p:nvSpPr>
          <p:cNvPr id="1391" name="Google Shape;1391;p91"/>
          <p:cNvSpPr txBox="1"/>
          <p:nvPr/>
        </p:nvSpPr>
        <p:spPr>
          <a:xfrm>
            <a:off x="1520825" y="3999775"/>
            <a:ext cx="15193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/>
              <a:t>1</a:t>
            </a:r>
            <a:endParaRPr b="1" sz="4400"/>
          </a:p>
        </p:txBody>
      </p:sp>
      <p:sp>
        <p:nvSpPr>
          <p:cNvPr id="1392" name="Google Shape;1392;p91"/>
          <p:cNvSpPr txBox="1"/>
          <p:nvPr/>
        </p:nvSpPr>
        <p:spPr>
          <a:xfrm>
            <a:off x="13558300" y="3999775"/>
            <a:ext cx="15193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</a:rPr>
              <a:t>2</a:t>
            </a:r>
            <a:endParaRPr sz="4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IGPIA - Theme 03 -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E7D8"/>
      </a:accent1>
      <a:accent2>
        <a:srgbClr val="29CE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